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296" r:id="rId6"/>
    <p:sldId id="306" r:id="rId7"/>
    <p:sldId id="307" r:id="rId8"/>
    <p:sldId id="317" r:id="rId9"/>
    <p:sldId id="318" r:id="rId10"/>
    <p:sldId id="319" r:id="rId11"/>
    <p:sldId id="259" r:id="rId12"/>
    <p:sldId id="316" r:id="rId13"/>
    <p:sldId id="309" r:id="rId14"/>
    <p:sldId id="313" r:id="rId15"/>
    <p:sldId id="315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74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Final Demonstration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#1 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October 23, 2023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#1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November 10, 2023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#2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December 4, 2023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A64DB4FD-BBE3-4872-819E-B40CB7594B1F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Integrate parts to explore a single ArUco marker</a:t>
          </a:r>
        </a:p>
      </dgm:t>
    </dgm:pt>
    <dgm:pt modelId="{3D44438A-054C-4E93-B854-0A41392AE4C9}" type="parTrans" cxnId="{060641EC-BC4B-46B7-9478-98235678376E}">
      <dgm:prSet/>
      <dgm:spPr/>
      <dgm:t>
        <a:bodyPr/>
        <a:lstStyle/>
        <a:p>
          <a:endParaRPr lang="en-US"/>
        </a:p>
      </dgm:t>
    </dgm:pt>
    <dgm:pt modelId="{60642246-4581-4B60-85D2-966EC5B3E36E}" type="sibTrans" cxnId="{060641EC-BC4B-46B7-9478-98235678376E}">
      <dgm:prSet/>
      <dgm:spPr/>
      <dgm:t>
        <a:bodyPr/>
        <a:lstStyle/>
        <a:p>
          <a:endParaRPr lang="en-US"/>
        </a:p>
      </dgm:t>
    </dgm:pt>
    <dgm:pt modelId="{D01E89C5-AEE8-4B35-B605-53CC82A8F5DD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Detect ArUco marker and find angle between camera and marker</a:t>
          </a:r>
        </a:p>
      </dgm:t>
    </dgm:pt>
    <dgm:pt modelId="{B68A2DD1-4148-4060-ABBF-E55A82067B00}" type="parTrans" cxnId="{88FD4902-E01E-4842-A103-877F96BBC402}">
      <dgm:prSet/>
      <dgm:spPr/>
      <dgm:t>
        <a:bodyPr/>
        <a:lstStyle/>
        <a:p>
          <a:endParaRPr lang="en-US"/>
        </a:p>
      </dgm:t>
    </dgm:pt>
    <dgm:pt modelId="{A2BB8443-A63A-442F-91FA-A0779615AE1A}" type="sibTrans" cxnId="{88FD4902-E01E-4842-A103-877F96BBC402}">
      <dgm:prSet/>
      <dgm:spPr/>
      <dgm:t>
        <a:bodyPr/>
        <a:lstStyle/>
        <a:p>
          <a:endParaRPr lang="en-US"/>
        </a:p>
      </dgm:t>
    </dgm:pt>
    <dgm:pt modelId="{AD8C02AB-1994-404C-B1E9-6398571E8749}">
      <dgm:prSet phldr="0" custT="1"/>
      <dgm:spPr/>
      <dgm:t>
        <a:bodyPr/>
        <a:lstStyle/>
        <a:p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Move robot forward in strait line and rotate by designated radius</a:t>
          </a:r>
        </a:p>
      </dgm:t>
    </dgm:pt>
    <dgm:pt modelId="{FE4D1F46-2E73-46EC-BA30-4DBCF702D09A}" type="parTrans" cxnId="{0DFDC51B-FE25-4687-A9CA-7D245E49910B}">
      <dgm:prSet/>
      <dgm:spPr/>
      <dgm:t>
        <a:bodyPr/>
        <a:lstStyle/>
        <a:p>
          <a:endParaRPr lang="en-US"/>
        </a:p>
      </dgm:t>
    </dgm:pt>
    <dgm:pt modelId="{790BAABF-D2B0-45E9-A55D-C76553907F2D}" type="sibTrans" cxnId="{0DFDC51B-FE25-4687-A9CA-7D245E49910B}">
      <dgm:prSet/>
      <dgm:spPr/>
      <dgm:t>
        <a:bodyPr/>
        <a:lstStyle/>
        <a:p>
          <a:endParaRPr lang="en-US"/>
        </a:p>
      </dgm:t>
    </dgm:pt>
    <dgm:pt modelId="{AF4C8138-30F2-4FEE-A34E-750DC729B401}">
      <dgm:prSet phldr="0" custT="1"/>
      <dgm:spPr/>
      <dgm:t>
        <a:bodyPr/>
        <a:lstStyle/>
        <a:p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#2</a:t>
          </a:r>
        </a:p>
      </dgm:t>
    </dgm:pt>
    <dgm:pt modelId="{341AD23A-A5B0-45A5-B8E7-8B62A526BD0F}" type="parTrans" cxnId="{41358E73-E6C7-4F3B-BDE1-B8A6A8342FFD}">
      <dgm:prSet/>
      <dgm:spPr/>
      <dgm:t>
        <a:bodyPr/>
        <a:lstStyle/>
        <a:p>
          <a:endParaRPr lang="en-US"/>
        </a:p>
      </dgm:t>
    </dgm:pt>
    <dgm:pt modelId="{37745655-BCE5-4697-BF40-704640C3A623}" type="sibTrans" cxnId="{41358E73-E6C7-4F3B-BDE1-B8A6A8342FFD}">
      <dgm:prSet/>
      <dgm:spPr/>
      <dgm:t>
        <a:bodyPr/>
        <a:lstStyle/>
        <a:p>
          <a:endParaRPr lang="en-US"/>
        </a:p>
      </dgm:t>
    </dgm:pt>
    <dgm:pt modelId="{DF789BF6-3F99-454C-8DEA-403773D06608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Rotate robot wheel by designated radius specified by PI from location of ArUco marker</a:t>
          </a:r>
        </a:p>
      </dgm:t>
    </dgm:pt>
    <dgm:pt modelId="{219AEAA0-5596-423E-9D2A-56B93179C8CF}" type="parTrans" cxnId="{71439A4F-1C62-450D-84AD-EBBBDFF9859F}">
      <dgm:prSet/>
      <dgm:spPr/>
      <dgm:t>
        <a:bodyPr/>
        <a:lstStyle/>
        <a:p>
          <a:endParaRPr lang="en-US"/>
        </a:p>
      </dgm:t>
    </dgm:pt>
    <dgm:pt modelId="{F39FFC64-86E0-4650-A9DA-0C5A2E9AB1A9}" type="sibTrans" cxnId="{71439A4F-1C62-450D-84AD-EBBBDFF9859F}">
      <dgm:prSet/>
      <dgm:spPr/>
      <dgm:t>
        <a:bodyPr/>
        <a:lstStyle/>
        <a:p>
          <a:endParaRPr lang="en-US"/>
        </a:p>
      </dgm:t>
    </dgm:pt>
    <dgm:pt modelId="{5006D275-86DF-43BF-94B5-5FDEC7F7D641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Communicate between camera, Raspberry PI, LCD screen, and Arduino</a:t>
          </a:r>
        </a:p>
      </dgm:t>
    </dgm:pt>
    <dgm:pt modelId="{9A971099-E292-4260-86CE-AADC530DBCB1}" type="parTrans" cxnId="{895F0EE0-1AC8-463D-BEB8-76F86A27C3A4}">
      <dgm:prSet/>
      <dgm:spPr/>
      <dgm:t>
        <a:bodyPr/>
        <a:lstStyle/>
        <a:p>
          <a:endParaRPr lang="en-US"/>
        </a:p>
      </dgm:t>
    </dgm:pt>
    <dgm:pt modelId="{C8CBA019-2E12-4944-9502-E5B7877007F9}" type="sibTrans" cxnId="{895F0EE0-1AC8-463D-BEB8-76F86A27C3A4}">
      <dgm:prSet/>
      <dgm:spPr/>
      <dgm:t>
        <a:bodyPr/>
        <a:lstStyle/>
        <a:p>
          <a:endParaRPr lang="en-US"/>
        </a:p>
      </dgm:t>
    </dgm:pt>
    <dgm:pt modelId="{C1286AA8-393F-40EE-BED2-7CF58103F522}">
      <dgm:prSet phldr="0"/>
      <dgm:spPr/>
      <dgm:t>
        <a:bodyPr/>
        <a:lstStyle/>
        <a:p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Use the Arduino to send and receive messages and use rotary encoder</a:t>
          </a:r>
        </a:p>
      </dgm:t>
    </dgm:pt>
    <dgm:pt modelId="{474819C5-B9E8-43D3-A120-41F8526781CE}" type="parTrans" cxnId="{CFDA043D-2EA7-4A00-9A27-111B6C7D3336}">
      <dgm:prSet/>
      <dgm:spPr/>
      <dgm:t>
        <a:bodyPr/>
        <a:lstStyle/>
        <a:p>
          <a:endParaRPr lang="en-US"/>
        </a:p>
      </dgm:t>
    </dgm:pt>
    <dgm:pt modelId="{214077A7-2116-425D-BFAC-CAC18042D73E}" type="sibTrans" cxnId="{CFDA043D-2EA7-4A00-9A27-111B6C7D3336}">
      <dgm:prSet/>
      <dgm:spPr/>
      <dgm:t>
        <a:bodyPr/>
        <a:lstStyle/>
        <a:p>
          <a:endParaRPr lang="en-US"/>
        </a:p>
      </dgm:t>
    </dgm:pt>
    <dgm:pt modelId="{EAAE82A6-8278-45C7-A82D-9F5BE2682224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1, 2023</a:t>
          </a:r>
        </a:p>
      </dgm:t>
    </dgm:pt>
    <dgm:pt modelId="{5BAE3FFE-4855-4B13-A1CD-FBDBFB39D5E5}" type="parTrans" cxnId="{E76461A5-364C-4DED-9D8A-71555AD8B6D2}">
      <dgm:prSet/>
      <dgm:spPr/>
      <dgm:t>
        <a:bodyPr/>
        <a:lstStyle/>
        <a:p>
          <a:endParaRPr lang="en-US"/>
        </a:p>
      </dgm:t>
    </dgm:pt>
    <dgm:pt modelId="{77AAA489-3D28-432C-9146-77A0E827CC30}" type="sibTrans" cxnId="{E76461A5-364C-4DED-9D8A-71555AD8B6D2}">
      <dgm:prSet/>
      <dgm:spPr/>
      <dgm:t>
        <a:bodyPr/>
        <a:lstStyle/>
        <a:p>
          <a:endParaRPr lang="en-US"/>
        </a:p>
      </dgm:t>
    </dgm:pt>
    <dgm:pt modelId="{905803A2-0865-4114-89DE-8AB07D3F097D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18, 2023</a:t>
          </a:r>
        </a:p>
      </dgm:t>
    </dgm:pt>
    <dgm:pt modelId="{5D29021C-BBC5-47D2-AD99-936A88DE52F5}" type="parTrans" cxnId="{22E6447E-F4D0-4DA9-9A13-7FFC887B128D}">
      <dgm:prSet/>
      <dgm:spPr/>
      <dgm:t>
        <a:bodyPr/>
        <a:lstStyle/>
        <a:p>
          <a:endParaRPr lang="en-US"/>
        </a:p>
      </dgm:t>
    </dgm:pt>
    <dgm:pt modelId="{691583C4-DEA3-4B3E-A029-FABD8F73A924}" type="sibTrans" cxnId="{22E6447E-F4D0-4DA9-9A13-7FFC887B128D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CFF81A9C-8F83-437C-9ECE-3B57437127DC}" type="pres">
      <dgm:prSet presAssocID="{EAAE82A6-8278-45C7-A82D-9F5BE2682224}" presName="composite" presStyleCnt="0"/>
      <dgm:spPr/>
    </dgm:pt>
    <dgm:pt modelId="{E66FD6D5-7A0E-4C01-A78E-5D63DD805133}" type="pres">
      <dgm:prSet presAssocID="{EAAE82A6-8278-45C7-A82D-9F5BE2682224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72E2BEE-6594-4F9C-B7B8-E165F0371F15}" type="pres">
      <dgm:prSet presAssocID="{EAAE82A6-8278-45C7-A82D-9F5BE2682224}" presName="DropPinPlaceHolder" presStyleCnt="0"/>
      <dgm:spPr/>
    </dgm:pt>
    <dgm:pt modelId="{B32FEBF2-158E-45BB-BF3B-7CD6141D8311}" type="pres">
      <dgm:prSet presAssocID="{EAAE82A6-8278-45C7-A82D-9F5BE2682224}" presName="DropPin" presStyleLbl="alignNode1" presStyleIdx="0" presStyleCnt="5"/>
      <dgm:spPr/>
    </dgm:pt>
    <dgm:pt modelId="{7FFEDBF9-B771-4C5D-A304-970E84A46B32}" type="pres">
      <dgm:prSet presAssocID="{EAAE82A6-8278-45C7-A82D-9F5BE2682224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DB892F-1C8F-496E-A1E8-0096F7A0F07F}" type="pres">
      <dgm:prSet presAssocID="{EAAE82A6-8278-45C7-A82D-9F5BE2682224}" presName="L2TextContainer" presStyleLbl="revTx" presStyleIdx="0" presStyleCnt="10">
        <dgm:presLayoutVars>
          <dgm:bulletEnabled val="1"/>
        </dgm:presLayoutVars>
      </dgm:prSet>
      <dgm:spPr/>
    </dgm:pt>
    <dgm:pt modelId="{6FF705A6-5799-46CF-BED8-F0DED6A2D4F3}" type="pres">
      <dgm:prSet presAssocID="{EAAE82A6-8278-45C7-A82D-9F5BE2682224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246232FE-DED7-4573-9A2D-AC7EA35EFE79}" type="pres">
      <dgm:prSet presAssocID="{EAAE82A6-8278-45C7-A82D-9F5BE2682224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49D7463-EE88-40AD-AF0B-B719507C9932}" type="pres">
      <dgm:prSet presAssocID="{EAAE82A6-8278-45C7-A82D-9F5BE2682224}" presName="EmptyPlaceHolder" presStyleCnt="0"/>
      <dgm:spPr/>
    </dgm:pt>
    <dgm:pt modelId="{F395620A-E359-4D6C-8A20-E3652E412995}" type="pres">
      <dgm:prSet presAssocID="{77AAA489-3D28-432C-9146-77A0E827CC30}" presName="spaceBetweenRectangles" presStyleCnt="0"/>
      <dgm:spPr/>
    </dgm:pt>
    <dgm:pt modelId="{F9AF540A-49B7-4DFB-9EEB-1EC2B7C37512}" type="pres">
      <dgm:prSet presAssocID="{905803A2-0865-4114-89DE-8AB07D3F097D}" presName="composite" presStyleCnt="0"/>
      <dgm:spPr/>
    </dgm:pt>
    <dgm:pt modelId="{A54CDF51-23FC-4381-8487-4BE478699FB2}" type="pres">
      <dgm:prSet presAssocID="{905803A2-0865-4114-89DE-8AB07D3F097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0D6E40C-B31C-4C35-999E-1B2396137D71}" type="pres">
      <dgm:prSet presAssocID="{905803A2-0865-4114-89DE-8AB07D3F097D}" presName="DropPinPlaceHolder" presStyleCnt="0"/>
      <dgm:spPr/>
    </dgm:pt>
    <dgm:pt modelId="{565E954D-16DB-48AF-B8BF-28A63A2D7A62}" type="pres">
      <dgm:prSet presAssocID="{905803A2-0865-4114-89DE-8AB07D3F097D}" presName="DropPin" presStyleLbl="alignNode1" presStyleIdx="1" presStyleCnt="5"/>
      <dgm:spPr/>
    </dgm:pt>
    <dgm:pt modelId="{C308A3AF-322B-4BA6-902D-CA554E2501FE}" type="pres">
      <dgm:prSet presAssocID="{905803A2-0865-4114-89DE-8AB07D3F097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EA19B0-FC44-49FB-8B9D-4CD5437FA9B3}" type="pres">
      <dgm:prSet presAssocID="{905803A2-0865-4114-89DE-8AB07D3F097D}" presName="L2TextContainer" presStyleLbl="revTx" presStyleIdx="2" presStyleCnt="10">
        <dgm:presLayoutVars>
          <dgm:bulletEnabled val="1"/>
        </dgm:presLayoutVars>
      </dgm:prSet>
      <dgm:spPr/>
    </dgm:pt>
    <dgm:pt modelId="{DF69B1A8-EA30-4F0A-B11D-9B136D240920}" type="pres">
      <dgm:prSet presAssocID="{905803A2-0865-4114-89DE-8AB07D3F097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2F82536-6682-4300-8DF1-3B4C42909AD5}" type="pres">
      <dgm:prSet presAssocID="{905803A2-0865-4114-89DE-8AB07D3F097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78FE585-72A4-4B7F-8838-167FFFB177C3}" type="pres">
      <dgm:prSet presAssocID="{905803A2-0865-4114-89DE-8AB07D3F097D}" presName="EmptyPlaceHolder" presStyleCnt="0"/>
      <dgm:spPr/>
    </dgm:pt>
    <dgm:pt modelId="{98D0A22F-9655-4D42-ACDF-95BCF0F0F7DB}" type="pres">
      <dgm:prSet presAssocID="{691583C4-DEA3-4B3E-A029-FABD8F73A924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88FD4902-E01E-4842-A103-877F96BBC402}" srcId="{EFEB4D61-3A9C-4140-977F-3C3F5C9EE9D1}" destId="{D01E89C5-AEE8-4B35-B605-53CC82A8F5DD}" srcOrd="0" destOrd="0" parTransId="{B68A2DD1-4148-4060-ABBF-E55A82067B00}" sibTransId="{A2BB8443-A63A-442F-91FA-A0779615AE1A}"/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6C898E1A-2B3D-4993-8EDF-456852818E27}" type="presOf" srcId="{58FF46FB-368D-4E9C-A650-0513B8879DA8}" destId="{B6DB892F-1C8F-496E-A1E8-0096F7A0F07F}" srcOrd="0" destOrd="0" presId="urn:microsoft.com/office/officeart/2017/3/layout/DropPinTimeline"/>
    <dgm:cxn modelId="{0DFDC51B-FE25-4687-A9CA-7D245E49910B}" srcId="{EFEB4D61-3A9C-4140-977F-3C3F5C9EE9D1}" destId="{AD8C02AB-1994-404C-B1E9-6398571E8749}" srcOrd="1" destOrd="0" parTransId="{FE4D1F46-2E73-46EC-BA30-4DBCF702D09A}" sibTransId="{790BAABF-D2B0-45E9-A55D-C76553907F2D}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B7FBE71E-F5AB-46AE-9B2E-9C434656F6C5}" type="presOf" srcId="{DF789BF6-3F99-454C-8DEA-403773D06608}" destId="{AAEA19B0-FC44-49FB-8B9D-4CD5437FA9B3}" srcOrd="0" destOrd="1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E4BF6E34-CE92-4CD0-BA93-58AD199419F9}" type="presOf" srcId="{905803A2-0865-4114-89DE-8AB07D3F097D}" destId="{DF69B1A8-EA30-4F0A-B11D-9B136D240920}" srcOrd="0" destOrd="0" presId="urn:microsoft.com/office/officeart/2017/3/layout/DropPinTimeline"/>
    <dgm:cxn modelId="{C5645B39-CB65-4A0A-B369-E455C3B827C3}" srcId="{EAAE82A6-8278-45C7-A82D-9F5BE2682224}" destId="{58FF46FB-368D-4E9C-A650-0513B8879DA8}" srcOrd="0" destOrd="0" parTransId="{11DFA284-5E99-474D-BF05-364A45269DC7}" sibTransId="{CFA40740-0682-470C-AD5A-CFF53CD12BD2}"/>
    <dgm:cxn modelId="{CFDA043D-2EA7-4A00-9A27-111B6C7D3336}" srcId="{58FF46FB-368D-4E9C-A650-0513B8879DA8}" destId="{C1286AA8-393F-40EE-BED2-7CF58103F522}" srcOrd="1" destOrd="0" parTransId="{474819C5-B9E8-43D3-A120-41F8526781CE}" sibTransId="{214077A7-2116-425D-BFAC-CAC18042D73E}"/>
    <dgm:cxn modelId="{F8C66D61-5F97-4770-9048-074B7A72A834}" type="presOf" srcId="{EAAE82A6-8278-45C7-A82D-9F5BE2682224}" destId="{6FF705A6-5799-46CF-BED8-F0DED6A2D4F3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71439A4F-1C62-450D-84AD-EBBBDFF9859F}" srcId="{AF4C8138-30F2-4FEE-A34E-750DC729B401}" destId="{DF789BF6-3F99-454C-8DEA-403773D06608}" srcOrd="0" destOrd="0" parTransId="{219AEAA0-5596-423E-9D2A-56B93179C8CF}" sibTransId="{F39FFC64-86E0-4650-A9DA-0C5A2E9AB1A9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1D98AF71-E6A0-4EE6-AC5F-85868F010756}" type="presOf" srcId="{AF4C8138-30F2-4FEE-A34E-750DC729B401}" destId="{AAEA19B0-FC44-49FB-8B9D-4CD5437FA9B3}" srcOrd="0" destOrd="0" presId="urn:microsoft.com/office/officeart/2017/3/layout/DropPinTimeline"/>
    <dgm:cxn modelId="{41358E73-E6C7-4F3B-BDE1-B8A6A8342FFD}" srcId="{905803A2-0865-4114-89DE-8AB07D3F097D}" destId="{AF4C8138-30F2-4FEE-A34E-750DC729B401}" srcOrd="0" destOrd="0" parTransId="{341AD23A-A5B0-45A5-B8E7-8B62A526BD0F}" sibTransId="{37745655-BCE5-4697-BF40-704640C3A623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22E6447E-F4D0-4DA9-9A13-7FFC887B128D}" srcId="{05A24E01-5535-46B9-A9A1-A9A07E639A88}" destId="{905803A2-0865-4114-89DE-8AB07D3F097D}" srcOrd="1" destOrd="0" parTransId="{5D29021C-BBC5-47D2-AD99-936A88DE52F5}" sibTransId="{691583C4-DEA3-4B3E-A029-FABD8F73A924}"/>
    <dgm:cxn modelId="{3B550499-D3D3-4A50-AF96-1E83F229B727}" type="presOf" srcId="{D01E89C5-AEE8-4B35-B605-53CC82A8F5DD}" destId="{96DDA0FE-83E2-423C-9F13-58A61EB68487}" srcOrd="0" destOrd="1" presId="urn:microsoft.com/office/officeart/2017/3/layout/DropPinTimeline"/>
    <dgm:cxn modelId="{E76461A5-364C-4DED-9D8A-71555AD8B6D2}" srcId="{05A24E01-5535-46B9-A9A1-A9A07E639A88}" destId="{EAAE82A6-8278-45C7-A82D-9F5BE2682224}" srcOrd="0" destOrd="0" parTransId="{5BAE3FFE-4855-4B13-A1CD-FBDBFB39D5E5}" sibTransId="{77AAA489-3D28-432C-9146-77A0E827CC30}"/>
    <dgm:cxn modelId="{468463B5-A5D3-4F57-B6B0-ED7C92B98336}" type="presOf" srcId="{5006D275-86DF-43BF-94B5-5FDEC7F7D641}" destId="{B6DB892F-1C8F-496E-A1E8-0096F7A0F07F}" srcOrd="0" destOrd="1" presId="urn:microsoft.com/office/officeart/2017/3/layout/DropPinTimeline"/>
    <dgm:cxn modelId="{960646C0-6A1B-48D6-979F-B8C554C8C9F0}" type="presOf" srcId="{C1286AA8-393F-40EE-BED2-7CF58103F522}" destId="{B6DB892F-1C8F-496E-A1E8-0096F7A0F07F}" srcOrd="0" destOrd="2" presId="urn:microsoft.com/office/officeart/2017/3/layout/DropPinTimeline"/>
    <dgm:cxn modelId="{CA2B4ECD-1D16-47DE-9787-3790BC28BA7A}" type="presOf" srcId="{AD8C02AB-1994-404C-B1E9-6398571E8749}" destId="{96DDA0FE-83E2-423C-9F13-58A61EB68487}" srcOrd="0" destOrd="2" presId="urn:microsoft.com/office/officeart/2017/3/layout/DropPinTimeline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895F0EE0-1AC8-463D-BEB8-76F86A27C3A4}" srcId="{58FF46FB-368D-4E9C-A650-0513B8879DA8}" destId="{5006D275-86DF-43BF-94B5-5FDEC7F7D641}" srcOrd="0" destOrd="0" parTransId="{9A971099-E292-4260-86CE-AADC530DBCB1}" sibTransId="{C8CBA019-2E12-4944-9502-E5B7877007F9}"/>
    <dgm:cxn modelId="{8F048AE3-6507-4E20-A248-687B9A7DF876}" type="presOf" srcId="{332BC85C-1CF3-4F8F-ACB7-5B6D53744AE1}" destId="{08CB2D5A-F46A-4E0E-9575-15F31D04AAC6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060641EC-BC4B-46B7-9478-98235678376E}" srcId="{332BC85C-1CF3-4F8F-ACB7-5B6D53744AE1}" destId="{A64DB4FD-BBE3-4872-819E-B40CB7594B1F}" srcOrd="0" destOrd="0" parTransId="{3D44438A-054C-4E93-B854-0A41392AE4C9}" sibTransId="{60642246-4581-4B60-85D2-966EC5B3E36E}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17FFD-BEB2-4C4A-9504-BC7624AAF3CB}" type="presOf" srcId="{A64DB4FD-BBE3-4872-819E-B40CB7594B1F}" destId="{08CB2D5A-F46A-4E0E-9575-15F31D04AAC6}" srcOrd="0" destOrd="1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413E1688-D1F1-419F-8E0C-C7AABA9FD3B1}" type="presParOf" srcId="{E6F74CED-5217-4282-85F1-1C12DC84731C}" destId="{CFF81A9C-8F83-437C-9ECE-3B57437127DC}" srcOrd="0" destOrd="0" presId="urn:microsoft.com/office/officeart/2017/3/layout/DropPinTimeline"/>
    <dgm:cxn modelId="{8FC96ABC-003B-41DD-A118-7B1AABC0199C}" type="presParOf" srcId="{CFF81A9C-8F83-437C-9ECE-3B57437127DC}" destId="{E66FD6D5-7A0E-4C01-A78E-5D63DD805133}" srcOrd="0" destOrd="0" presId="urn:microsoft.com/office/officeart/2017/3/layout/DropPinTimeline"/>
    <dgm:cxn modelId="{49C17DDD-3BB3-42F0-9796-89FBE0FD940D}" type="presParOf" srcId="{CFF81A9C-8F83-437C-9ECE-3B57437127DC}" destId="{972E2BEE-6594-4F9C-B7B8-E165F0371F15}" srcOrd="1" destOrd="0" presId="urn:microsoft.com/office/officeart/2017/3/layout/DropPinTimeline"/>
    <dgm:cxn modelId="{54AC0AE0-1021-491A-8E04-E2A01B64FEFA}" type="presParOf" srcId="{972E2BEE-6594-4F9C-B7B8-E165F0371F15}" destId="{B32FEBF2-158E-45BB-BF3B-7CD6141D8311}" srcOrd="0" destOrd="0" presId="urn:microsoft.com/office/officeart/2017/3/layout/DropPinTimeline"/>
    <dgm:cxn modelId="{A1282559-3A9D-400A-BF30-DE699086B832}" type="presParOf" srcId="{972E2BEE-6594-4F9C-B7B8-E165F0371F15}" destId="{7FFEDBF9-B771-4C5D-A304-970E84A46B32}" srcOrd="1" destOrd="0" presId="urn:microsoft.com/office/officeart/2017/3/layout/DropPinTimeline"/>
    <dgm:cxn modelId="{DF65BCF1-F90B-4788-B748-F8B00F100C8C}" type="presParOf" srcId="{CFF81A9C-8F83-437C-9ECE-3B57437127DC}" destId="{B6DB892F-1C8F-496E-A1E8-0096F7A0F07F}" srcOrd="2" destOrd="0" presId="urn:microsoft.com/office/officeart/2017/3/layout/DropPinTimeline"/>
    <dgm:cxn modelId="{0413B782-C472-4856-B3D2-337054559BE5}" type="presParOf" srcId="{CFF81A9C-8F83-437C-9ECE-3B57437127DC}" destId="{6FF705A6-5799-46CF-BED8-F0DED6A2D4F3}" srcOrd="3" destOrd="0" presId="urn:microsoft.com/office/officeart/2017/3/layout/DropPinTimeline"/>
    <dgm:cxn modelId="{557642D4-1E8D-4FB6-993C-7CC4C43D76BB}" type="presParOf" srcId="{CFF81A9C-8F83-437C-9ECE-3B57437127DC}" destId="{246232FE-DED7-4573-9A2D-AC7EA35EFE79}" srcOrd="4" destOrd="0" presId="urn:microsoft.com/office/officeart/2017/3/layout/DropPinTimeline"/>
    <dgm:cxn modelId="{B11824CF-66A7-4ACD-B1A1-5BF61EA4ED2D}" type="presParOf" srcId="{CFF81A9C-8F83-437C-9ECE-3B57437127DC}" destId="{F49D7463-EE88-40AD-AF0B-B719507C9932}" srcOrd="5" destOrd="0" presId="urn:microsoft.com/office/officeart/2017/3/layout/DropPinTimeline"/>
    <dgm:cxn modelId="{711D6587-C828-477A-89C2-221A79A05FEB}" type="presParOf" srcId="{E6F74CED-5217-4282-85F1-1C12DC84731C}" destId="{F395620A-E359-4D6C-8A20-E3652E412995}" srcOrd="1" destOrd="0" presId="urn:microsoft.com/office/officeart/2017/3/layout/DropPinTimeline"/>
    <dgm:cxn modelId="{16B058C4-F95B-44B2-BF1C-A0410485A147}" type="presParOf" srcId="{E6F74CED-5217-4282-85F1-1C12DC84731C}" destId="{F9AF540A-49B7-4DFB-9EEB-1EC2B7C37512}" srcOrd="2" destOrd="0" presId="urn:microsoft.com/office/officeart/2017/3/layout/DropPinTimeline"/>
    <dgm:cxn modelId="{5A7E55E1-75DC-4A09-AF5F-A2BBE99999C5}" type="presParOf" srcId="{F9AF540A-49B7-4DFB-9EEB-1EC2B7C37512}" destId="{A54CDF51-23FC-4381-8487-4BE478699FB2}" srcOrd="0" destOrd="0" presId="urn:microsoft.com/office/officeart/2017/3/layout/DropPinTimeline"/>
    <dgm:cxn modelId="{4ED67ABC-D636-44D0-93EE-987EBA8CEA21}" type="presParOf" srcId="{F9AF540A-49B7-4DFB-9EEB-1EC2B7C37512}" destId="{00D6E40C-B31C-4C35-999E-1B2396137D71}" srcOrd="1" destOrd="0" presId="urn:microsoft.com/office/officeart/2017/3/layout/DropPinTimeline"/>
    <dgm:cxn modelId="{1B1391BC-E29A-4628-AA56-2FAB43509E91}" type="presParOf" srcId="{00D6E40C-B31C-4C35-999E-1B2396137D71}" destId="{565E954D-16DB-48AF-B8BF-28A63A2D7A62}" srcOrd="0" destOrd="0" presId="urn:microsoft.com/office/officeart/2017/3/layout/DropPinTimeline"/>
    <dgm:cxn modelId="{85E81B1B-0947-486A-846F-3B0A9A23F8B1}" type="presParOf" srcId="{00D6E40C-B31C-4C35-999E-1B2396137D71}" destId="{C308A3AF-322B-4BA6-902D-CA554E2501FE}" srcOrd="1" destOrd="0" presId="urn:microsoft.com/office/officeart/2017/3/layout/DropPinTimeline"/>
    <dgm:cxn modelId="{EC779FAB-2D49-4D26-AA2D-DE38DC42E663}" type="presParOf" srcId="{F9AF540A-49B7-4DFB-9EEB-1EC2B7C37512}" destId="{AAEA19B0-FC44-49FB-8B9D-4CD5437FA9B3}" srcOrd="2" destOrd="0" presId="urn:microsoft.com/office/officeart/2017/3/layout/DropPinTimeline"/>
    <dgm:cxn modelId="{12271B77-E4DC-4805-84E0-3976C587044C}" type="presParOf" srcId="{F9AF540A-49B7-4DFB-9EEB-1EC2B7C37512}" destId="{DF69B1A8-EA30-4F0A-B11D-9B136D240920}" srcOrd="3" destOrd="0" presId="urn:microsoft.com/office/officeart/2017/3/layout/DropPinTimeline"/>
    <dgm:cxn modelId="{58128A12-E4E1-4004-A55B-0F77C637484E}" type="presParOf" srcId="{F9AF540A-49B7-4DFB-9EEB-1EC2B7C37512}" destId="{12F82536-6682-4300-8DF1-3B4C42909AD5}" srcOrd="4" destOrd="0" presId="urn:microsoft.com/office/officeart/2017/3/layout/DropPinTimeline"/>
    <dgm:cxn modelId="{2918FEDE-1422-4FC0-926C-56EE3EB2D045}" type="presParOf" srcId="{F9AF540A-49B7-4DFB-9EEB-1EC2B7C37512}" destId="{F78FE585-72A4-4B7F-8838-167FFFB177C3}" srcOrd="5" destOrd="0" presId="urn:microsoft.com/office/officeart/2017/3/layout/DropPinTimeline"/>
    <dgm:cxn modelId="{B075A190-9BA6-4E5D-9A45-BA158F2A8A9F}" type="presParOf" srcId="{E6F74CED-5217-4282-85F1-1C12DC84731C}" destId="{98D0A22F-9655-4D42-ACDF-95BCF0F0F7DB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1104744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FEBF2-158E-45BB-BF3B-7CD6141D8311}">
      <dsp:nvSpPr>
        <dsp:cNvPr id="0" name=""/>
        <dsp:cNvSpPr/>
      </dsp:nvSpPr>
      <dsp:spPr>
        <a:xfrm rot="8100000">
          <a:off x="57584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EDBF9-B771-4C5D-A304-970E84A46B32}">
      <dsp:nvSpPr>
        <dsp:cNvPr id="0" name=""/>
        <dsp:cNvSpPr/>
      </dsp:nvSpPr>
      <dsp:spPr>
        <a:xfrm>
          <a:off x="84702" y="409621"/>
          <a:ext cx="189873" cy="1898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B892F-1C8F-496E-A1E8-0096F7A0F07F}">
      <dsp:nvSpPr>
        <dsp:cNvPr id="0" name=""/>
        <dsp:cNvSpPr/>
      </dsp:nvSpPr>
      <dsp:spPr>
        <a:xfrm>
          <a:off x="352251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#1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Communicate between camera, Raspberry PI, LCD screen, and Arduino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Use the Arduino to send and receive messages and use rotary encoder</a:t>
          </a:r>
        </a:p>
      </dsp:txBody>
      <dsp:txXfrm>
        <a:off x="352251" y="677170"/>
        <a:ext cx="3058305" cy="982560"/>
      </dsp:txXfrm>
    </dsp:sp>
    <dsp:sp modelId="{6FF705A6-5799-46CF-BED8-F0DED6A2D4F3}">
      <dsp:nvSpPr>
        <dsp:cNvPr id="0" name=""/>
        <dsp:cNvSpPr/>
      </dsp:nvSpPr>
      <dsp:spPr>
        <a:xfrm>
          <a:off x="352251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1, 2023</a:t>
          </a:r>
        </a:p>
      </dsp:txBody>
      <dsp:txXfrm>
        <a:off x="352251" y="331946"/>
        <a:ext cx="3058305" cy="345224"/>
      </dsp:txXfrm>
    </dsp:sp>
    <dsp:sp modelId="{246232FE-DED7-4573-9A2D-AC7EA35EFE79}">
      <dsp:nvSpPr>
        <dsp:cNvPr id="0" name=""/>
        <dsp:cNvSpPr/>
      </dsp:nvSpPr>
      <dsp:spPr>
        <a:xfrm>
          <a:off x="179639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FD6D5-7A0E-4C01-A78E-5D63DD805133}">
      <dsp:nvSpPr>
        <dsp:cNvPr id="0" name=""/>
        <dsp:cNvSpPr/>
      </dsp:nvSpPr>
      <dsp:spPr>
        <a:xfrm>
          <a:off x="148569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E954D-16DB-48AF-B8BF-28A63A2D7A62}">
      <dsp:nvSpPr>
        <dsp:cNvPr id="0" name=""/>
        <dsp:cNvSpPr/>
      </dsp:nvSpPr>
      <dsp:spPr>
        <a:xfrm rot="18900000">
          <a:off x="1894755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8A3AF-322B-4BA6-902D-CA554E2501FE}">
      <dsp:nvSpPr>
        <dsp:cNvPr id="0" name=""/>
        <dsp:cNvSpPr/>
      </dsp:nvSpPr>
      <dsp:spPr>
        <a:xfrm>
          <a:off x="1921874" y="2719967"/>
          <a:ext cx="189873" cy="1898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A19B0-FC44-49FB-8B9D-4CD5437FA9B3}">
      <dsp:nvSpPr>
        <dsp:cNvPr id="0" name=""/>
        <dsp:cNvSpPr/>
      </dsp:nvSpPr>
      <dsp:spPr>
        <a:xfrm>
          <a:off x="2189422" y="1659731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4A3A1C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rPr>
            <a:t>Assignment #2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Rotate robot wheel by designated radius specified by PI from location of ArUco marker</a:t>
          </a:r>
        </a:p>
      </dsp:txBody>
      <dsp:txXfrm>
        <a:off x="2189422" y="1659731"/>
        <a:ext cx="3058305" cy="982560"/>
      </dsp:txXfrm>
    </dsp:sp>
    <dsp:sp modelId="{DF69B1A8-EA30-4F0A-B11D-9B136D240920}">
      <dsp:nvSpPr>
        <dsp:cNvPr id="0" name=""/>
        <dsp:cNvSpPr/>
      </dsp:nvSpPr>
      <dsp:spPr>
        <a:xfrm>
          <a:off x="2189422" y="2642291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September 18, 2023</a:t>
          </a:r>
        </a:p>
      </dsp:txBody>
      <dsp:txXfrm>
        <a:off x="2189422" y="2642291"/>
        <a:ext cx="3058305" cy="345224"/>
      </dsp:txXfrm>
    </dsp:sp>
    <dsp:sp modelId="{12F82536-6682-4300-8DF1-3B4C42909AD5}">
      <dsp:nvSpPr>
        <dsp:cNvPr id="0" name=""/>
        <dsp:cNvSpPr/>
      </dsp:nvSpPr>
      <dsp:spPr>
        <a:xfrm>
          <a:off x="2016810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CDF51-23FC-4381-8487-4BE478699FB2}">
      <dsp:nvSpPr>
        <dsp:cNvPr id="0" name=""/>
        <dsp:cNvSpPr/>
      </dsp:nvSpPr>
      <dsp:spPr>
        <a:xfrm>
          <a:off x="1985740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731926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759045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4026593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Detect ArUco marker and find angle between camera and marker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Move robot forward in strait line and rotate by designated radius</a:t>
          </a:r>
        </a:p>
      </dsp:txBody>
      <dsp:txXfrm>
        <a:off x="4026593" y="677170"/>
        <a:ext cx="3058305" cy="982560"/>
      </dsp:txXfrm>
    </dsp:sp>
    <dsp:sp modelId="{2D6C7916-1130-46A8-833B-A6278CBD2192}">
      <dsp:nvSpPr>
        <dsp:cNvPr id="0" name=""/>
        <dsp:cNvSpPr/>
      </dsp:nvSpPr>
      <dsp:spPr>
        <a:xfrm>
          <a:off x="4026593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October 23, 2023</a:t>
          </a:r>
        </a:p>
      </dsp:txBody>
      <dsp:txXfrm>
        <a:off x="4026593" y="331946"/>
        <a:ext cx="3058305" cy="345224"/>
      </dsp:txXfrm>
    </dsp:sp>
    <dsp:sp modelId="{4D953791-5C2F-4A75-A8F4-6ED7EAB5E015}">
      <dsp:nvSpPr>
        <dsp:cNvPr id="0" name=""/>
        <dsp:cNvSpPr/>
      </dsp:nvSpPr>
      <dsp:spPr>
        <a:xfrm>
          <a:off x="3853981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822911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569097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596216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863765" y="1659731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Demo #2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>
              <a:solidFill>
                <a:srgbClr val="4A3A1C"/>
              </a:solidFill>
              <a:latin typeface="Baskerville Old Face" panose="02020602080505020303" pitchFamily="18" charset="77"/>
              <a:ea typeface="Baskerville" panose="02020502070401020303" pitchFamily="18" charset="0"/>
              <a:cs typeface="+mn-cs"/>
            </a:rPr>
            <a:t>Integrate parts to explore a single ArUco marker</a:t>
          </a:r>
        </a:p>
      </dsp:txBody>
      <dsp:txXfrm>
        <a:off x="5863765" y="1659731"/>
        <a:ext cx="3058305" cy="982560"/>
      </dsp:txXfrm>
    </dsp:sp>
    <dsp:sp modelId="{7C1E6B4A-59F7-4018-A403-E1CCAEE78BA1}">
      <dsp:nvSpPr>
        <dsp:cNvPr id="0" name=""/>
        <dsp:cNvSpPr/>
      </dsp:nvSpPr>
      <dsp:spPr>
        <a:xfrm>
          <a:off x="5863765" y="2642291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November 10, 2023</a:t>
          </a:r>
        </a:p>
      </dsp:txBody>
      <dsp:txXfrm>
        <a:off x="5863765" y="2642291"/>
        <a:ext cx="3058305" cy="345224"/>
      </dsp:txXfrm>
    </dsp:sp>
    <dsp:sp modelId="{A03C5372-D306-43AC-B406-6F8183849431}">
      <dsp:nvSpPr>
        <dsp:cNvPr id="0" name=""/>
        <dsp:cNvSpPr/>
      </dsp:nvSpPr>
      <dsp:spPr>
        <a:xfrm>
          <a:off x="5691153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660082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406269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433387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700936" y="677170"/>
          <a:ext cx="3058305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Final Demonstration</a:t>
          </a:r>
        </a:p>
      </dsp:txBody>
      <dsp:txXfrm>
        <a:off x="7700936" y="677170"/>
        <a:ext cx="3058305" cy="982560"/>
      </dsp:txXfrm>
    </dsp:sp>
    <dsp:sp modelId="{3FA5D5AE-9CAE-4D19-9765-BCEE62095312}">
      <dsp:nvSpPr>
        <dsp:cNvPr id="0" name=""/>
        <dsp:cNvSpPr/>
      </dsp:nvSpPr>
      <dsp:spPr>
        <a:xfrm>
          <a:off x="7700936" y="331946"/>
          <a:ext cx="3058305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December 4, 2023</a:t>
          </a:r>
        </a:p>
      </dsp:txBody>
      <dsp:txXfrm>
        <a:off x="7700936" y="331946"/>
        <a:ext cx="3058305" cy="345224"/>
      </dsp:txXfrm>
    </dsp:sp>
    <dsp:sp modelId="{FE6CA7EB-68EC-4E76-9051-08C4CF370101}">
      <dsp:nvSpPr>
        <dsp:cNvPr id="0" name=""/>
        <dsp:cNvSpPr/>
      </dsp:nvSpPr>
      <dsp:spPr>
        <a:xfrm>
          <a:off x="7528324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497254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1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3271" y="2884932"/>
            <a:ext cx="6693408" cy="1088136"/>
          </a:xfrm>
        </p:spPr>
        <p:txBody>
          <a:bodyPr/>
          <a:lstStyle/>
          <a:p>
            <a:r>
              <a:rPr lang="en-US" dirty="0"/>
              <a:t>Demo 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590" y="1550561"/>
            <a:ext cx="4180769" cy="123238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Bailey Oteri, Jordie Weber, Trevor Wolf, Daxton Garner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AC9F88-DEF8-FAFE-F208-0FB98C993866}"/>
              </a:ext>
            </a:extLst>
          </p:cNvPr>
          <p:cNvSpPr txBox="1">
            <a:spLocks/>
          </p:cNvSpPr>
          <p:nvPr/>
        </p:nvSpPr>
        <p:spPr>
          <a:xfrm>
            <a:off x="2659263" y="4177035"/>
            <a:ext cx="669340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Group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24AC-71B9-FC93-939B-65A955F7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0" b="98116" l="4505" r="99099">
                        <a14:foregroundMark x1="26426" y1="13982" x2="26426" y2="13982"/>
                        <a14:foregroundMark x1="44144" y1="13313" x2="44144" y2="13313"/>
                        <a14:foregroundMark x1="28629" y1="25653" x2="28629" y2="25653"/>
                        <a14:foregroundMark x1="57157" y1="10821" x2="57157" y2="10821"/>
                        <a14:foregroundMark x1="61261" y1="8997" x2="61261" y2="8997"/>
                        <a14:foregroundMark x1="43243" y1="5350" x2="43243" y2="5532"/>
                        <a14:foregroundMark x1="46547" y1="1520" x2="46547" y2="1520"/>
                        <a14:foregroundMark x1="32733" y1="52401" x2="32733" y2="52401"/>
                        <a14:foregroundMark x1="4505" y1="51368" x2="4505" y2="51368"/>
                        <a14:foregroundMark x1="30430" y1="45775" x2="30430" y2="45775"/>
                        <a14:foregroundMark x1="26727" y1="74407" x2="26727" y2="74407"/>
                        <a14:foregroundMark x1="56957" y1="74347" x2="56957" y2="74347"/>
                        <a14:foregroundMark x1="21121" y1="93313" x2="21121" y2="93313"/>
                        <a14:foregroundMark x1="21722" y1="98116" x2="21722" y2="98116"/>
                        <a14:foregroundMark x1="91592" y1="29726" x2="91592" y2="29726"/>
                        <a14:foregroundMark x1="99099" y1="29058" x2="99099" y2="29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7940" y="3859619"/>
            <a:ext cx="1820901" cy="29983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22024-1699-7CE7-4A8F-17542D86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5" b="96952" l="1800" r="94700">
                        <a14:foregroundMark x1="40300" y1="13674" x2="40300" y2="13674"/>
                        <a14:foregroundMark x1="27000" y1="12438" x2="27000" y2="12438"/>
                        <a14:foregroundMark x1="27300" y1="3295" x2="27300" y2="3295"/>
                        <a14:foregroundMark x1="31600" y1="28171" x2="31600" y2="28171"/>
                        <a14:foregroundMark x1="32400" y1="56178" x2="32400" y2="56178"/>
                        <a14:foregroundMark x1="94700" y1="56343" x2="94700" y2="56343"/>
                        <a14:foregroundMark x1="64800" y1="65321" x2="64800" y2="65321"/>
                        <a14:foregroundMark x1="6100" y1="75618" x2="6100" y2="75618"/>
                        <a14:foregroundMark x1="1800" y1="84432" x2="1800" y2="84432"/>
                        <a14:foregroundMark x1="2300" y1="96211" x2="2300" y2="96211"/>
                        <a14:foregroundMark x1="60200" y1="96952" x2="60200" y2="96952"/>
                        <a14:backgroundMark x1="35500" y1="36903" x2="35500" y2="36903"/>
                        <a14:backgroundMark x1="54200" y1="52718" x2="54200" y2="52718"/>
                        <a14:backgroundMark x1="54600" y1="53542" x2="54600" y2="53542"/>
                        <a14:backgroundMark x1="45200" y1="76359" x2="45200" y2="76359"/>
                        <a14:backgroundMark x1="46800" y1="75288" x2="46800" y2="75288"/>
                        <a14:backgroundMark x1="42100" y1="37232" x2="42100" y2="37232"/>
                        <a14:backgroundMark x1="45400" y1="52636" x2="45400" y2="52636"/>
                        <a14:backgroundMark x1="45700" y1="52142" x2="45700" y2="52142"/>
                        <a14:backgroundMark x1="45400" y1="52306" x2="45400" y2="52306"/>
                        <a14:backgroundMark x1="45800" y1="52636" x2="46200" y2="52883"/>
                        <a14:backgroundMark x1="46800" y1="50494" x2="47500" y2="52718"/>
                        <a14:backgroundMark x1="58500" y1="58072" x2="58500" y2="58072"/>
                        <a14:backgroundMark x1="26100" y1="85008" x2="25600" y2="87232"/>
                        <a14:backgroundMark x1="30200" y1="88138" x2="8200" y2="84020"/>
                        <a14:backgroundMark x1="8200" y1="84020" x2="25200" y2="93493"/>
                        <a14:backgroundMark x1="25200" y1="93493" x2="40400" y2="87562"/>
                        <a14:backgroundMark x1="11300" y1="83278" x2="44000" y2="86820"/>
                        <a14:backgroundMark x1="41600" y1="87974" x2="11600" y2="88797"/>
                        <a14:backgroundMark x1="11600" y1="88797" x2="10600" y2="80313"/>
                        <a14:backgroundMark x1="11300" y1="82290" x2="6000" y2="81713"/>
                        <a14:backgroundMark x1="9000" y1="79325" x2="9200" y2="82208"/>
                        <a14:backgroundMark x1="10500" y1="82290" x2="9000" y2="78336"/>
                        <a14:backgroundMark x1="13800" y1="82867" x2="9200" y2="78748"/>
                        <a14:backgroundMark x1="35900" y1="88962" x2="41200" y2="91021"/>
                        <a14:backgroundMark x1="52900" y1="72241" x2="52900" y2="72241"/>
                        <a14:backgroundMark x1="54200" y1="69440" x2="54200" y2="69440"/>
                        <a14:backgroundMark x1="55700" y1="68287" x2="55700" y2="68287"/>
                        <a14:backgroundMark x1="52800" y1="68863" x2="52800" y2="68863"/>
                        <a14:backgroundMark x1="63700" y1="59308" x2="63700" y2="59308"/>
                        <a14:backgroundMark x1="66500" y1="55437" x2="66500" y2="55437"/>
                        <a14:backgroundMark x1="65400" y1="55519" x2="65400" y2="55519"/>
                        <a14:backgroundMark x1="65600" y1="55766" x2="65500" y2="55519"/>
                        <a14:backgroundMark x1="63000" y1="58896" x2="64500" y2="59967"/>
                        <a14:backgroundMark x1="54700" y1="68946" x2="53600" y2="68946"/>
                        <a14:backgroundMark x1="53200" y1="72982" x2="53200" y2="72982"/>
                        <a14:backgroundMark x1="53200" y1="73064" x2="53100" y2="73064"/>
                        <a14:backgroundMark x1="65200" y1="80643" x2="65200" y2="79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8" y="106326"/>
            <a:ext cx="1541523" cy="18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42BF09-5DAA-F510-6301-5597275A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2983" y1="14539" x2="82983" y2="14539"/>
                        <a14:foregroundMark x1="83584" y1="19189" x2="83584" y2="19189"/>
                        <a14:foregroundMark x1="68368" y1="21809" x2="68368" y2="21809"/>
                        <a14:foregroundMark x1="58258" y1="22063" x2="58258" y2="22063"/>
                        <a14:foregroundMark x1="75375" y1="76247" x2="75375" y2="76247"/>
                        <a14:foregroundMark x1="60961" y1="47337" x2="60961" y2="47337"/>
                        <a14:backgroundMark x1="38438" y1="46069" x2="38438" y2="46069"/>
                        <a14:backgroundMark x1="64765" y1="39138" x2="64765" y2="39138"/>
                        <a14:backgroundMark x1="67668" y1="39307" x2="67668" y2="39307"/>
                        <a14:backgroundMark x1="65866" y1="40406" x2="65866" y2="40406"/>
                        <a14:backgroundMark x1="66166" y1="37954" x2="66166" y2="37954"/>
                        <a14:backgroundMark x1="61662" y1="40575" x2="61662" y2="40575"/>
                        <a14:backgroundMark x1="61061" y1="39138" x2="61061" y2="39138"/>
                        <a14:backgroundMark x1="62763" y1="38292" x2="62763" y2="38292"/>
                        <a14:backgroundMark x1="60460" y1="37870" x2="60460" y2="37870"/>
                        <a14:backgroundMark x1="62663" y1="46323" x2="62663" y2="46323"/>
                        <a14:backgroundMark x1="66667" y1="48436" x2="66667" y2="48436"/>
                        <a14:backgroundMark x1="72673" y1="48183" x2="72673" y2="48183"/>
                        <a14:backgroundMark x1="66767" y1="55875" x2="66767" y2="55875"/>
                        <a14:backgroundMark x1="83183" y1="20034" x2="83183" y2="20034"/>
                        <a14:backgroundMark x1="39339" y1="44125" x2="39339" y2="44125"/>
                        <a14:backgroundMark x1="38338" y1="44125" x2="38338" y2="44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79" y="0"/>
            <a:ext cx="2303721" cy="27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CAFAF5B-BD0D-9044-F4D2-00091D88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69" b="99044" l="2903" r="96997">
                        <a14:foregroundMark x1="93093" y1="38661" x2="93093" y2="38661"/>
                        <a14:foregroundMark x1="97497" y1="38798" x2="97497" y2="38798"/>
                        <a14:foregroundMark x1="33033" y1="47678" x2="33033" y2="47678"/>
                        <a14:foregroundMark x1="35636" y1="50410" x2="35636" y2="50410"/>
                        <a14:foregroundMark x1="8809" y1="51913" x2="8809" y2="51913"/>
                        <a14:foregroundMark x1="3103" y1="65915" x2="3103" y2="65915"/>
                        <a14:foregroundMark x1="22523" y1="94467" x2="22523" y2="94467"/>
                        <a14:foregroundMark x1="53453" y1="95628" x2="53453" y2="95628"/>
                        <a14:foregroundMark x1="26627" y1="99112" x2="26627" y2="99112"/>
                        <a14:foregroundMark x1="22222" y1="10041" x2="22222" y2="10041"/>
                        <a14:foregroundMark x1="24725" y1="9290" x2="24725" y2="9290"/>
                        <a14:foregroundMark x1="25325" y1="2869" x2="25325" y2="2869"/>
                        <a14:foregroundMark x1="39139" y1="15164" x2="39139" y2="15164"/>
                        <a14:foregroundMark x1="23223" y1="15847" x2="23223" y2="15847"/>
                        <a14:foregroundMark x1="27327" y1="29303" x2="27327" y2="29303"/>
                        <a14:foregroundMark x1="86687" y1="39413" x2="86687" y2="39413"/>
                        <a14:backgroundMark x1="83884" y1="39344" x2="83884" y2="39344"/>
                        <a14:backgroundMark x1="85085" y1="39481" x2="85085" y2="39481"/>
                        <a14:backgroundMark x1="86186" y1="39754" x2="86186" y2="39754"/>
                        <a14:backgroundMark x1="87087" y1="39754" x2="87087" y2="39754"/>
                        <a14:backgroundMark x1="4605" y1="64481" x2="4605" y2="64481"/>
                        <a14:backgroundMark x1="20721" y1="7104" x2="20721" y2="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9" y="4262561"/>
            <a:ext cx="1618615" cy="237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C8B42FE-564B-B45E-EF12-5C93634EC337}"/>
              </a:ext>
            </a:extLst>
          </p:cNvPr>
          <p:cNvSpPr/>
          <p:nvPr/>
        </p:nvSpPr>
        <p:spPr>
          <a:xfrm rot="21337266" flipH="1">
            <a:off x="9484293" y="3648774"/>
            <a:ext cx="959277" cy="648586"/>
          </a:xfrm>
          <a:prstGeom prst="wedgeEllipse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with wires and wires&#10;&#10;Description automatically generated">
            <a:extLst>
              <a:ext uri="{FF2B5EF4-FFF2-40B4-BE49-F238E27FC236}">
                <a16:creationId xmlns:a16="http://schemas.microsoft.com/office/drawing/2014/main" id="{ACD68B80-18AC-14D9-4DC7-FE3C4DE6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5476" y="1211670"/>
            <a:ext cx="2670312" cy="3558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Detection of ArUco markers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E04223B-42B8-9B1F-FAEB-BA6F474E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117" y="2829867"/>
            <a:ext cx="6937582" cy="37857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Desktop Camera detects ArUco markers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 trig functions to determine angle between camera and marker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 from Raspberry PI to Arduino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3F942FF-D385-3CF7-B0F8-8A2D66EE5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252" y="6433081"/>
            <a:ext cx="4114800" cy="365125"/>
          </a:xfrm>
        </p:spPr>
        <p:txBody>
          <a:bodyPr/>
          <a:lstStyle/>
          <a:p>
            <a:r>
              <a:rPr lang="en-US" sz="1600" dirty="0"/>
              <a:t>EENG</a:t>
            </a:r>
            <a:r>
              <a:rPr lang="en-US" sz="1400" dirty="0"/>
              <a:t> 350: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OpenCV: Detection of ArUco Markers">
            <a:extLst>
              <a:ext uri="{FF2B5EF4-FFF2-40B4-BE49-F238E27FC236}">
                <a16:creationId xmlns:a16="http://schemas.microsoft.com/office/drawing/2014/main" id="{A3D1ADB9-7859-7939-AD8D-65CAFA05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64" y="5422575"/>
            <a:ext cx="663743" cy="6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itech BRIO Webcam with 4K Ultra HD Video &amp; HDR">
            <a:extLst>
              <a:ext uri="{FF2B5EF4-FFF2-40B4-BE49-F238E27FC236}">
                <a16:creationId xmlns:a16="http://schemas.microsoft.com/office/drawing/2014/main" id="{C58232E1-DCB5-2E94-3080-CDFAEF61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3191" y="3248097"/>
            <a:ext cx="861001" cy="7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1E808E-2D9D-8742-4EFE-69586842837A}"/>
              </a:ext>
            </a:extLst>
          </p:cNvPr>
          <p:cNvCxnSpPr>
            <a:cxnSpLocks/>
          </p:cNvCxnSpPr>
          <p:nvPr/>
        </p:nvCxnSpPr>
        <p:spPr>
          <a:xfrm>
            <a:off x="1693691" y="3804856"/>
            <a:ext cx="0" cy="255149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550084-5F91-113F-4145-4A0CC47C4A6C}"/>
              </a:ext>
            </a:extLst>
          </p:cNvPr>
          <p:cNvCxnSpPr>
            <a:cxnSpLocks/>
          </p:cNvCxnSpPr>
          <p:nvPr/>
        </p:nvCxnSpPr>
        <p:spPr>
          <a:xfrm flipH="1" flipV="1">
            <a:off x="1693691" y="3804856"/>
            <a:ext cx="2054790" cy="301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EBA5A1-7E70-5C6B-5205-F504F9752449}"/>
              </a:ext>
            </a:extLst>
          </p:cNvPr>
          <p:cNvCxnSpPr>
            <a:cxnSpLocks/>
          </p:cNvCxnSpPr>
          <p:nvPr/>
        </p:nvCxnSpPr>
        <p:spPr>
          <a:xfrm>
            <a:off x="1729659" y="3835018"/>
            <a:ext cx="991427" cy="191942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7CC3C3-0EEB-34DF-D4DD-6531518F210A}"/>
              </a:ext>
            </a:extLst>
          </p:cNvPr>
          <p:cNvSpPr/>
          <p:nvPr/>
        </p:nvSpPr>
        <p:spPr>
          <a:xfrm rot="1952461">
            <a:off x="1737179" y="4431820"/>
            <a:ext cx="346907" cy="314575"/>
          </a:xfrm>
          <a:custGeom>
            <a:avLst/>
            <a:gdLst>
              <a:gd name="connsiteX0" fmla="*/ 0 w 346907"/>
              <a:gd name="connsiteY0" fmla="*/ 314575 h 314575"/>
              <a:gd name="connsiteX1" fmla="*/ 335902 w 346907"/>
              <a:gd name="connsiteY1" fmla="*/ 258592 h 314575"/>
              <a:gd name="connsiteX2" fmla="*/ 271921 w 346907"/>
              <a:gd name="connsiteY2" fmla="*/ 0 h 314575"/>
              <a:gd name="connsiteX3" fmla="*/ 271921 w 346907"/>
              <a:gd name="connsiteY3" fmla="*/ 0 h 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907" h="314575">
                <a:moveTo>
                  <a:pt x="0" y="314575"/>
                </a:moveTo>
                <a:cubicBezTo>
                  <a:pt x="145291" y="312798"/>
                  <a:pt x="290582" y="311021"/>
                  <a:pt x="335902" y="258592"/>
                </a:cubicBezTo>
                <a:cubicBezTo>
                  <a:pt x="381222" y="206163"/>
                  <a:pt x="271921" y="0"/>
                  <a:pt x="271921" y="0"/>
                </a:cubicBezTo>
                <a:lnTo>
                  <a:pt x="271921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935C91-B5C4-375C-0861-7309D7014652}"/>
                  </a:ext>
                </a:extLst>
              </p:cNvPr>
              <p:cNvSpPr txBox="1"/>
              <p:nvPr/>
            </p:nvSpPr>
            <p:spPr>
              <a:xfrm>
                <a:off x="1910632" y="474426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935C91-B5C4-375C-0861-7309D701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32" y="4744265"/>
                <a:ext cx="200696" cy="276999"/>
              </a:xfrm>
              <a:prstGeom prst="rect">
                <a:avLst/>
              </a:prstGeom>
              <a:blipFill>
                <a:blip r:embed="rId5"/>
                <a:stretch>
                  <a:fillRect l="-24242" r="-2121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F8B4737-F146-BADA-F4A8-D6E25BE5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5" b="98600" l="5500" r="99100">
                        <a14:foregroundMark x1="5600" y1="64942" x2="5600" y2="64942"/>
                        <a14:foregroundMark x1="92800" y1="29276" x2="92800" y2="29276"/>
                        <a14:foregroundMark x1="99100" y1="28971" x2="99100" y2="28971"/>
                        <a14:foregroundMark x1="55500" y1="10773" x2="55500" y2="10773"/>
                        <a14:foregroundMark x1="62100" y1="8460" x2="62100" y2="8460"/>
                        <a14:foregroundMark x1="63400" y1="8643" x2="63800" y2="8643"/>
                        <a14:foregroundMark x1="64500" y1="8643" x2="67400" y2="8460"/>
                        <a14:foregroundMark x1="68200" y1="9069" x2="65500" y2="10530"/>
                        <a14:foregroundMark x1="62600" y1="14851" x2="62600" y2="14851"/>
                        <a14:foregroundMark x1="62100" y1="14547" x2="60400" y2="13147"/>
                        <a14:foregroundMark x1="59300" y1="9373" x2="57800" y2="10712"/>
                        <a14:foregroundMark x1="27700" y1="13025" x2="27200" y2="13816"/>
                        <a14:foregroundMark x1="45400" y1="13208" x2="44100" y2="14303"/>
                        <a14:foregroundMark x1="45600" y1="23737" x2="45300" y2="24163"/>
                        <a14:foregroundMark x1="25200" y1="6026" x2="25200" y2="6026"/>
                        <a14:foregroundMark x1="42500" y1="6512" x2="45600" y2="2495"/>
                        <a14:foregroundMark x1="42400" y1="7243" x2="50900" y2="7121"/>
                        <a14:foregroundMark x1="55100" y1="5295" x2="56800" y2="5721"/>
                        <a14:foregroundMark x1="58600" y1="10530" x2="58600" y2="10530"/>
                        <a14:foregroundMark x1="43600" y1="54656" x2="43300" y2="54778"/>
                        <a14:foregroundMark x1="22300" y1="95253" x2="22300" y2="95253"/>
                        <a14:foregroundMark x1="50500" y1="94948" x2="50500" y2="94948"/>
                        <a14:foregroundMark x1="19700" y1="98600" x2="197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286" y="3762175"/>
            <a:ext cx="1768723" cy="29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A7068D1B-DA79-7E48-A06E-6D4F9233E2CD}"/>
              </a:ext>
            </a:extLst>
          </p:cNvPr>
          <p:cNvSpPr/>
          <p:nvPr/>
        </p:nvSpPr>
        <p:spPr>
          <a:xfrm>
            <a:off x="6143338" y="1836869"/>
            <a:ext cx="5072429" cy="16103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47F2F36-FCF1-77BE-0417-8C155A89C410}"/>
              </a:ext>
            </a:extLst>
          </p:cNvPr>
          <p:cNvSpPr/>
          <p:nvPr/>
        </p:nvSpPr>
        <p:spPr>
          <a:xfrm>
            <a:off x="839788" y="1818640"/>
            <a:ext cx="5072429" cy="16103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How </a:t>
            </a:r>
            <a:r>
              <a:rPr lang="en-US" dirty="0"/>
              <a:t>Arduino controls robot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9DB5811A-407E-4CE8-3432-228E38CE5200}"/>
              </a:ext>
            </a:extLst>
          </p:cNvPr>
          <p:cNvSpPr txBox="1">
            <a:spLocks/>
          </p:cNvSpPr>
          <p:nvPr/>
        </p:nvSpPr>
        <p:spPr>
          <a:xfrm>
            <a:off x="125964" y="64916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4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Gill Sans Nova Light" panose="020F0302020204030204" pitchFamily="34" charset="0"/>
              </a:rPr>
              <a:t>EENG 350: Group 4</a:t>
            </a:r>
          </a:p>
        </p:txBody>
      </p:sp>
      <p:pic>
        <p:nvPicPr>
          <p:cNvPr id="22" name="Picture 21" descr="A robot with wires and wires&#10;&#10;Description automatically generated">
            <a:extLst>
              <a:ext uri="{FF2B5EF4-FFF2-40B4-BE49-F238E27FC236}">
                <a16:creationId xmlns:a16="http://schemas.microsoft.com/office/drawing/2014/main" id="{25B4F3DF-ADD1-790A-3543-28FE8C04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01517" y="2002124"/>
            <a:ext cx="4332641" cy="57735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0DE76D-A0A3-2E28-CAF6-8972D538CDCA}"/>
              </a:ext>
            </a:extLst>
          </p:cNvPr>
          <p:cNvSpPr/>
          <p:nvPr/>
        </p:nvSpPr>
        <p:spPr>
          <a:xfrm>
            <a:off x="966158" y="2477772"/>
            <a:ext cx="508000" cy="38100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517FE2-50C2-5E9C-4F5E-ECE77A35900F}"/>
              </a:ext>
            </a:extLst>
          </p:cNvPr>
          <p:cNvSpPr/>
          <p:nvPr/>
        </p:nvSpPr>
        <p:spPr>
          <a:xfrm>
            <a:off x="1778958" y="2529840"/>
            <a:ext cx="279400" cy="26416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0DD596-ED52-20D3-AD5C-7A201DCD647D}"/>
              </a:ext>
            </a:extLst>
          </p:cNvPr>
          <p:cNvSpPr/>
          <p:nvPr/>
        </p:nvSpPr>
        <p:spPr>
          <a:xfrm>
            <a:off x="2324472" y="240157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1C24EC-1157-36D0-CA4E-DE07C6DB4916}"/>
              </a:ext>
            </a:extLst>
          </p:cNvPr>
          <p:cNvSpPr/>
          <p:nvPr/>
        </p:nvSpPr>
        <p:spPr>
          <a:xfrm>
            <a:off x="3330312" y="240157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ADB1B1-DB0D-0600-2841-4D5C76F221D6}"/>
              </a:ext>
            </a:extLst>
          </p:cNvPr>
          <p:cNvSpPr/>
          <p:nvPr/>
        </p:nvSpPr>
        <p:spPr>
          <a:xfrm>
            <a:off x="4336152" y="2485392"/>
            <a:ext cx="259080" cy="365760"/>
          </a:xfrm>
          <a:prstGeom prst="rect">
            <a:avLst/>
          </a:prstGeom>
          <a:solidFill>
            <a:schemeClr val="accent5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6C5EEA-81DB-6820-0313-42541E07E4ED}"/>
              </a:ext>
            </a:extLst>
          </p:cNvPr>
          <p:cNvSpPr/>
          <p:nvPr/>
        </p:nvSpPr>
        <p:spPr>
          <a:xfrm>
            <a:off x="5067632" y="2532063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5E880E-FCF3-D712-0AED-BCDC03998BB2}"/>
              </a:ext>
            </a:extLst>
          </p:cNvPr>
          <p:cNvSpPr/>
          <p:nvPr/>
        </p:nvSpPr>
        <p:spPr>
          <a:xfrm>
            <a:off x="3422788" y="1944530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9365B0-0B3E-E13D-4EBC-9BC715C0D40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>
          <a:xfrm flipV="1">
            <a:off x="1474158" y="2661920"/>
            <a:ext cx="304800" cy="6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177CF5-A88E-6388-DF1E-761435DAA12F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>
            <a:off x="2058358" y="2661920"/>
            <a:ext cx="266114" cy="4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EA89FE-329E-8F9B-563B-5FC685AB335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998157" y="2666366"/>
            <a:ext cx="332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8477A9-7B4B-1EA3-07DB-D1D97C8452AE}"/>
              </a:ext>
            </a:extLst>
          </p:cNvPr>
          <p:cNvCxnSpPr>
            <a:cxnSpLocks/>
          </p:cNvCxnSpPr>
          <p:nvPr/>
        </p:nvCxnSpPr>
        <p:spPr>
          <a:xfrm>
            <a:off x="3206438" y="2081690"/>
            <a:ext cx="211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ECC04D-FA67-DD9E-F012-36DA99E47977}"/>
              </a:ext>
            </a:extLst>
          </p:cNvPr>
          <p:cNvCxnSpPr>
            <a:cxnSpLocks/>
          </p:cNvCxnSpPr>
          <p:nvPr/>
        </p:nvCxnSpPr>
        <p:spPr>
          <a:xfrm>
            <a:off x="3206438" y="2081690"/>
            <a:ext cx="0" cy="58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DE2B63-251E-CDD4-4EB7-E3C675C309DF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003997" y="2666366"/>
            <a:ext cx="332155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188F36-C9C9-57B7-10A3-4435B1EECF2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595232" y="2668272"/>
            <a:ext cx="472400" cy="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93A22F-2F73-F001-F6B0-E2927604D9B5}"/>
              </a:ext>
            </a:extLst>
          </p:cNvPr>
          <p:cNvCxnSpPr>
            <a:cxnSpLocks/>
          </p:cNvCxnSpPr>
          <p:nvPr/>
        </p:nvCxnSpPr>
        <p:spPr>
          <a:xfrm>
            <a:off x="4776090" y="2661920"/>
            <a:ext cx="0" cy="59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C49493-4EC4-26AC-81D1-188EE5F8BC75}"/>
              </a:ext>
            </a:extLst>
          </p:cNvPr>
          <p:cNvCxnSpPr>
            <a:cxnSpLocks/>
          </p:cNvCxnSpPr>
          <p:nvPr/>
        </p:nvCxnSpPr>
        <p:spPr>
          <a:xfrm>
            <a:off x="1918658" y="3254374"/>
            <a:ext cx="2857432" cy="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00C38A-E5BD-CE6C-6F67-08585A8A309D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918658" y="2794000"/>
            <a:ext cx="0" cy="45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F544701-7A56-8D28-8F10-1B122E85A918}"/>
              </a:ext>
            </a:extLst>
          </p:cNvPr>
          <p:cNvSpPr/>
          <p:nvPr/>
        </p:nvSpPr>
        <p:spPr>
          <a:xfrm>
            <a:off x="1006865" y="2484341"/>
            <a:ext cx="3834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θ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EDA4C3-ACD2-FE4D-17FC-D3F8A76668CE}"/>
              </a:ext>
            </a:extLst>
          </p:cNvPr>
          <p:cNvSpPr/>
          <p:nvPr/>
        </p:nvSpPr>
        <p:spPr>
          <a:xfrm>
            <a:off x="1780871" y="2481820"/>
            <a:ext cx="27557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+-</a:t>
            </a:r>
            <a:endParaRPr 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1A0C6F-FB6B-CFA9-9C2B-2C97EC4D2ECB}"/>
              </a:ext>
            </a:extLst>
          </p:cNvPr>
          <p:cNvSpPr/>
          <p:nvPr/>
        </p:nvSpPr>
        <p:spPr>
          <a:xfrm>
            <a:off x="2395056" y="2492643"/>
            <a:ext cx="5325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PI(s)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D20F6F-4138-5E2E-655F-32C21BF28816}"/>
              </a:ext>
            </a:extLst>
          </p:cNvPr>
          <p:cNvSpPr/>
          <p:nvPr/>
        </p:nvSpPr>
        <p:spPr>
          <a:xfrm>
            <a:off x="3434945" y="1902310"/>
            <a:ext cx="67368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16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239E1C-941E-CDD0-8CDB-E79F19D34202}"/>
                  </a:ext>
                </a:extLst>
              </p:cNvPr>
              <p:cNvSpPr/>
              <p:nvPr/>
            </p:nvSpPr>
            <p:spPr>
              <a:xfrm>
                <a:off x="3481078" y="2433045"/>
                <a:ext cx="394649" cy="441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239E1C-941E-CDD0-8CDB-E79F19D34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78" y="2433045"/>
                <a:ext cx="394649" cy="441146"/>
              </a:xfrm>
              <a:prstGeom prst="rect">
                <a:avLst/>
              </a:prstGeom>
              <a:blipFill>
                <a:blip r:embed="rId4"/>
                <a:stretch>
                  <a:fillRect l="-15385" r="-92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7C17409-23AC-5171-CC5D-51A9165A9CD3}"/>
                  </a:ext>
                </a:extLst>
              </p:cNvPr>
              <p:cNvSpPr/>
              <p:nvPr/>
            </p:nvSpPr>
            <p:spPr>
              <a:xfrm>
                <a:off x="4333627" y="2470665"/>
                <a:ext cx="280846" cy="3525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7C17409-23AC-5171-CC5D-51A9165A9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627" y="2470665"/>
                <a:ext cx="280846" cy="352597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7D82814-4FA8-FCCD-2343-669926113797}"/>
              </a:ext>
            </a:extLst>
          </p:cNvPr>
          <p:cNvSpPr/>
          <p:nvPr/>
        </p:nvSpPr>
        <p:spPr>
          <a:xfrm>
            <a:off x="5030482" y="2467740"/>
            <a:ext cx="673685" cy="297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Iout</a:t>
            </a:r>
            <a:endParaRPr lang="en-US" sz="1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C6C3EF-813B-EE95-7A8F-48700EB1F562}"/>
              </a:ext>
            </a:extLst>
          </p:cNvPr>
          <p:cNvSpPr txBox="1"/>
          <p:nvPr/>
        </p:nvSpPr>
        <p:spPr>
          <a:xfrm>
            <a:off x="2986055" y="26536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Voltage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E5C294-E4C4-15F3-77F1-12896B4B1E98}"/>
              </a:ext>
            </a:extLst>
          </p:cNvPr>
          <p:cNvSpPr txBox="1"/>
          <p:nvPr/>
        </p:nvSpPr>
        <p:spPr>
          <a:xfrm>
            <a:off x="3951551" y="2653618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Velocity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73D3CA-A73F-01B7-9C5E-9FDF858F60A9}"/>
              </a:ext>
            </a:extLst>
          </p:cNvPr>
          <p:cNvSpPr txBox="1"/>
          <p:nvPr/>
        </p:nvSpPr>
        <p:spPr>
          <a:xfrm>
            <a:off x="4715630" y="2681385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6DC730-A9DC-67B8-5C33-E59E6F3C716E}"/>
              </a:ext>
            </a:extLst>
          </p:cNvPr>
          <p:cNvSpPr txBox="1"/>
          <p:nvPr/>
        </p:nvSpPr>
        <p:spPr>
          <a:xfrm rot="5400000">
            <a:off x="4615033" y="2981146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4FC7158-4694-7947-E04D-512E013CC99A}"/>
              </a:ext>
            </a:extLst>
          </p:cNvPr>
          <p:cNvSpPr/>
          <p:nvPr/>
        </p:nvSpPr>
        <p:spPr>
          <a:xfrm>
            <a:off x="6218931" y="2493902"/>
            <a:ext cx="508000" cy="38100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3B85146-CC56-F04A-9C4A-D7450CABB9C9}"/>
              </a:ext>
            </a:extLst>
          </p:cNvPr>
          <p:cNvSpPr/>
          <p:nvPr/>
        </p:nvSpPr>
        <p:spPr>
          <a:xfrm>
            <a:off x="7031731" y="2545970"/>
            <a:ext cx="279400" cy="26416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AE00F19-2701-2CA1-42DB-58E0DE9E0360}"/>
              </a:ext>
            </a:extLst>
          </p:cNvPr>
          <p:cNvSpPr/>
          <p:nvPr/>
        </p:nvSpPr>
        <p:spPr>
          <a:xfrm>
            <a:off x="7577245" y="241770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5D53EED-1F44-7CCD-D8F6-ADEDD6C5AA5B}"/>
              </a:ext>
            </a:extLst>
          </p:cNvPr>
          <p:cNvSpPr/>
          <p:nvPr/>
        </p:nvSpPr>
        <p:spPr>
          <a:xfrm>
            <a:off x="8583085" y="2417702"/>
            <a:ext cx="673685" cy="529588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7B18C3-8B3B-188C-925E-EB9BE626D027}"/>
              </a:ext>
            </a:extLst>
          </p:cNvPr>
          <p:cNvSpPr/>
          <p:nvPr/>
        </p:nvSpPr>
        <p:spPr>
          <a:xfrm>
            <a:off x="9588925" y="2501522"/>
            <a:ext cx="259080" cy="365760"/>
          </a:xfrm>
          <a:prstGeom prst="rect">
            <a:avLst/>
          </a:prstGeom>
          <a:solidFill>
            <a:schemeClr val="accent5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9B52A2-2764-149A-C294-011A89ED165E}"/>
              </a:ext>
            </a:extLst>
          </p:cNvPr>
          <p:cNvSpPr/>
          <p:nvPr/>
        </p:nvSpPr>
        <p:spPr>
          <a:xfrm>
            <a:off x="10320405" y="2548193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FFBFE1-1AF2-A113-CA38-92774C40A0FD}"/>
              </a:ext>
            </a:extLst>
          </p:cNvPr>
          <p:cNvSpPr/>
          <p:nvPr/>
        </p:nvSpPr>
        <p:spPr>
          <a:xfrm>
            <a:off x="8675561" y="1960660"/>
            <a:ext cx="733609" cy="274320"/>
          </a:xfrm>
          <a:prstGeom prst="rect">
            <a:avLst/>
          </a:prstGeom>
          <a:solidFill>
            <a:schemeClr val="accent4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7F8DEC-659D-8E97-FF28-407D6E61CA1C}"/>
              </a:ext>
            </a:extLst>
          </p:cNvPr>
          <p:cNvCxnSpPr>
            <a:cxnSpLocks/>
            <a:stCxn id="80" idx="3"/>
            <a:endCxn id="81" idx="2"/>
          </p:cNvCxnSpPr>
          <p:nvPr/>
        </p:nvCxnSpPr>
        <p:spPr>
          <a:xfrm flipV="1">
            <a:off x="6726931" y="2678050"/>
            <a:ext cx="304800" cy="6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F7B207-1368-2887-1817-35252182579F}"/>
              </a:ext>
            </a:extLst>
          </p:cNvPr>
          <p:cNvCxnSpPr>
            <a:cxnSpLocks/>
            <a:stCxn id="81" idx="6"/>
            <a:endCxn id="82" idx="1"/>
          </p:cNvCxnSpPr>
          <p:nvPr/>
        </p:nvCxnSpPr>
        <p:spPr>
          <a:xfrm>
            <a:off x="7311131" y="2678050"/>
            <a:ext cx="266114" cy="4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C28D071-94DC-F82D-000E-1166326B2FF1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8250930" y="2682496"/>
            <a:ext cx="332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1B4DE6D-3D6F-4958-C91F-EB69D68C8C6A}"/>
              </a:ext>
            </a:extLst>
          </p:cNvPr>
          <p:cNvCxnSpPr>
            <a:cxnSpLocks/>
          </p:cNvCxnSpPr>
          <p:nvPr/>
        </p:nvCxnSpPr>
        <p:spPr>
          <a:xfrm>
            <a:off x="8459211" y="2097820"/>
            <a:ext cx="211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33CFF-5EC6-054C-0CC1-3DFB539B0F01}"/>
              </a:ext>
            </a:extLst>
          </p:cNvPr>
          <p:cNvCxnSpPr>
            <a:cxnSpLocks/>
          </p:cNvCxnSpPr>
          <p:nvPr/>
        </p:nvCxnSpPr>
        <p:spPr>
          <a:xfrm>
            <a:off x="8459211" y="2097820"/>
            <a:ext cx="0" cy="58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608591-A834-A2D2-DAAF-5CEEDD2C3752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9256770" y="2682496"/>
            <a:ext cx="332155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78D75A-3D04-4482-637B-0CAD97863000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9848005" y="2684402"/>
            <a:ext cx="472400" cy="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51162D-F35F-25E1-89DE-C6F207329407}"/>
              </a:ext>
            </a:extLst>
          </p:cNvPr>
          <p:cNvCxnSpPr>
            <a:cxnSpLocks/>
          </p:cNvCxnSpPr>
          <p:nvPr/>
        </p:nvCxnSpPr>
        <p:spPr>
          <a:xfrm>
            <a:off x="10028863" y="2678050"/>
            <a:ext cx="0" cy="59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CF68726-144C-C8CC-43BB-6BAEAD175A49}"/>
              </a:ext>
            </a:extLst>
          </p:cNvPr>
          <p:cNvCxnSpPr>
            <a:cxnSpLocks/>
          </p:cNvCxnSpPr>
          <p:nvPr/>
        </p:nvCxnSpPr>
        <p:spPr>
          <a:xfrm>
            <a:off x="7171431" y="3270504"/>
            <a:ext cx="2857432" cy="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CD6E590-D60C-371C-40B6-40169F93D642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7171431" y="2810130"/>
            <a:ext cx="0" cy="45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4DE8EB58-A919-E3D8-C412-A9A75123FB9C}"/>
              </a:ext>
            </a:extLst>
          </p:cNvPr>
          <p:cNvSpPr/>
          <p:nvPr/>
        </p:nvSpPr>
        <p:spPr>
          <a:xfrm>
            <a:off x="6259638" y="2500471"/>
            <a:ext cx="3834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θ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38A68A-6DB3-508B-1F04-CAA52A0794D2}"/>
              </a:ext>
            </a:extLst>
          </p:cNvPr>
          <p:cNvSpPr/>
          <p:nvPr/>
        </p:nvSpPr>
        <p:spPr>
          <a:xfrm>
            <a:off x="7033644" y="2497950"/>
            <a:ext cx="27557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+-</a:t>
            </a:r>
            <a:endParaRPr 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48D918-B8CD-18D0-38E1-547A511A7A31}"/>
              </a:ext>
            </a:extLst>
          </p:cNvPr>
          <p:cNvSpPr/>
          <p:nvPr/>
        </p:nvSpPr>
        <p:spPr>
          <a:xfrm>
            <a:off x="7647829" y="2508773"/>
            <a:ext cx="5325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PI(s)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231EFDA-1DB3-0C01-8FCC-BABFC057106E}"/>
              </a:ext>
            </a:extLst>
          </p:cNvPr>
          <p:cNvSpPr/>
          <p:nvPr/>
        </p:nvSpPr>
        <p:spPr>
          <a:xfrm>
            <a:off x="8687718" y="1918440"/>
            <a:ext cx="67368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16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88F7785-9000-7EAB-F323-6D54E2E38A8C}"/>
                  </a:ext>
                </a:extLst>
              </p:cNvPr>
              <p:cNvSpPr/>
              <p:nvPr/>
            </p:nvSpPr>
            <p:spPr>
              <a:xfrm>
                <a:off x="8733851" y="2449175"/>
                <a:ext cx="394649" cy="441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88F7785-9000-7EAB-F323-6D54E2E3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851" y="2449175"/>
                <a:ext cx="394649" cy="441146"/>
              </a:xfrm>
              <a:prstGeom prst="rect">
                <a:avLst/>
              </a:prstGeom>
              <a:blipFill>
                <a:blip r:embed="rId6"/>
                <a:stretch>
                  <a:fillRect l="-15625" r="-9375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88D4467-F127-F1AA-CBF9-D545D7F80080}"/>
                  </a:ext>
                </a:extLst>
              </p:cNvPr>
              <p:cNvSpPr/>
              <p:nvPr/>
            </p:nvSpPr>
            <p:spPr>
              <a:xfrm>
                <a:off x="9586400" y="2486795"/>
                <a:ext cx="280846" cy="3525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88D4467-F127-F1AA-CBF9-D545D7F80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00" y="2486795"/>
                <a:ext cx="280846" cy="352597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extLst>
              <a:ext uri="{FF2B5EF4-FFF2-40B4-BE49-F238E27FC236}">
                <a16:creationId xmlns:a16="http://schemas.microsoft.com/office/drawing/2014/main" id="{14794B08-B44D-EA4F-7CF0-14F38671A2FC}"/>
              </a:ext>
            </a:extLst>
          </p:cNvPr>
          <p:cNvSpPr/>
          <p:nvPr/>
        </p:nvSpPr>
        <p:spPr>
          <a:xfrm>
            <a:off x="10283255" y="2483870"/>
            <a:ext cx="673685" cy="297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Iout</a:t>
            </a:r>
            <a:endParaRPr lang="en-US" sz="1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B31BF05-F4DD-386A-A352-396127C39A42}"/>
              </a:ext>
            </a:extLst>
          </p:cNvPr>
          <p:cNvSpPr txBox="1"/>
          <p:nvPr/>
        </p:nvSpPr>
        <p:spPr>
          <a:xfrm>
            <a:off x="8238828" y="266974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Voltage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9F4756-DB5B-E81B-20B7-96CB51E111C7}"/>
              </a:ext>
            </a:extLst>
          </p:cNvPr>
          <p:cNvSpPr txBox="1"/>
          <p:nvPr/>
        </p:nvSpPr>
        <p:spPr>
          <a:xfrm>
            <a:off x="9204324" y="2669748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Velocity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D89BF5-EB9D-1854-33CE-4C147D91169A}"/>
              </a:ext>
            </a:extLst>
          </p:cNvPr>
          <p:cNvSpPr txBox="1"/>
          <p:nvPr/>
        </p:nvSpPr>
        <p:spPr>
          <a:xfrm>
            <a:off x="9968403" y="2697515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55CC534-178E-622B-CD8E-BEB84BBE827D}"/>
              </a:ext>
            </a:extLst>
          </p:cNvPr>
          <p:cNvSpPr txBox="1"/>
          <p:nvPr/>
        </p:nvSpPr>
        <p:spPr>
          <a:xfrm rot="5400000">
            <a:off x="9867806" y="2997276"/>
            <a:ext cx="4235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Position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4CE4E46-A2EB-B14F-1B18-499FDFD4328E}"/>
              </a:ext>
            </a:extLst>
          </p:cNvPr>
          <p:cNvCxnSpPr>
            <a:cxnSpLocks/>
          </p:cNvCxnSpPr>
          <p:nvPr/>
        </p:nvCxnSpPr>
        <p:spPr>
          <a:xfrm>
            <a:off x="2437206" y="4103580"/>
            <a:ext cx="1126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96740F-EC18-6D72-C973-6C20FBC71BE9}"/>
              </a:ext>
            </a:extLst>
          </p:cNvPr>
          <p:cNvCxnSpPr>
            <a:cxnSpLocks/>
          </p:cNvCxnSpPr>
          <p:nvPr/>
        </p:nvCxnSpPr>
        <p:spPr>
          <a:xfrm flipH="1">
            <a:off x="8753008" y="4140594"/>
            <a:ext cx="1234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47D39AD-CE0A-A021-21D8-36D887182A83}"/>
              </a:ext>
            </a:extLst>
          </p:cNvPr>
          <p:cNvCxnSpPr>
            <a:cxnSpLocks/>
          </p:cNvCxnSpPr>
          <p:nvPr/>
        </p:nvCxnSpPr>
        <p:spPr>
          <a:xfrm flipV="1">
            <a:off x="2437206" y="3410211"/>
            <a:ext cx="0" cy="69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F11275-90C1-DA1D-0F2E-D306BB85B230}"/>
              </a:ext>
            </a:extLst>
          </p:cNvPr>
          <p:cNvCxnSpPr>
            <a:cxnSpLocks/>
          </p:cNvCxnSpPr>
          <p:nvPr/>
        </p:nvCxnSpPr>
        <p:spPr>
          <a:xfrm flipV="1">
            <a:off x="9987230" y="3447225"/>
            <a:ext cx="0" cy="69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80A443-208A-E596-A546-399DF3C5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2" y="4061201"/>
            <a:ext cx="1841584" cy="204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</a:rPr>
              <a:t>Project 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Timeline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5DE4F72-2637-DF1B-6C4A-659007D5B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EENG 350: Group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430763041"/>
              </p:ext>
            </p:extLst>
          </p:nvPr>
        </p:nvGraphicFramePr>
        <p:xfrm>
          <a:off x="763555" y="2633274"/>
          <a:ext cx="11047445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960E295-671B-D758-2799-C4A789A23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20" b="98116" l="4505" r="99099">
                        <a14:foregroundMark x1="26426" y1="13982" x2="26426" y2="13982"/>
                        <a14:foregroundMark x1="44144" y1="13313" x2="44144" y2="13313"/>
                        <a14:foregroundMark x1="28629" y1="25653" x2="28629" y2="25653"/>
                        <a14:foregroundMark x1="57157" y1="10821" x2="57157" y2="10821"/>
                        <a14:foregroundMark x1="61261" y1="8997" x2="61261" y2="8997"/>
                        <a14:foregroundMark x1="43243" y1="5350" x2="43243" y2="5532"/>
                        <a14:foregroundMark x1="46547" y1="1520" x2="46547" y2="1520"/>
                        <a14:foregroundMark x1="32733" y1="52401" x2="32733" y2="52401"/>
                        <a14:foregroundMark x1="4505" y1="51368" x2="4505" y2="51368"/>
                        <a14:foregroundMark x1="30430" y1="45775" x2="30430" y2="45775"/>
                        <a14:foregroundMark x1="26727" y1="74407" x2="26727" y2="74407"/>
                        <a14:foregroundMark x1="56957" y1="74347" x2="56957" y2="74347"/>
                        <a14:foregroundMark x1="21121" y1="93313" x2="21121" y2="93313"/>
                        <a14:foregroundMark x1="21722" y1="98116" x2="21722" y2="98116"/>
                        <a14:foregroundMark x1="91592" y1="29726" x2="91592" y2="29726"/>
                        <a14:foregroundMark x1="99099" y1="29058" x2="99099" y2="29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9608" y="4596469"/>
            <a:ext cx="1290505" cy="21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781" y="2858131"/>
            <a:ext cx="10050438" cy="101960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 for watching!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9816FFE-9185-9119-CF56-583344B5C104}"/>
              </a:ext>
            </a:extLst>
          </p:cNvPr>
          <p:cNvSpPr txBox="1">
            <a:spLocks/>
          </p:cNvSpPr>
          <p:nvPr/>
        </p:nvSpPr>
        <p:spPr>
          <a:xfrm>
            <a:off x="125964" y="65398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4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Gill Sans Nova Light" panose="020F0302020204030204" pitchFamily="34" charset="0"/>
              </a:rPr>
              <a:t>EENG 350: Group 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8F1788-4776-08FD-409D-24067747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94" y="44274"/>
            <a:ext cx="2073224" cy="2540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D30679-7A6E-C717-FB0B-C0D7F137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4" y="114869"/>
            <a:ext cx="2072398" cy="239897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41C762B-CC91-C059-2C5E-E7449A67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08" y="3762810"/>
            <a:ext cx="2179428" cy="30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C50F143-3963-71A5-8376-9B75CD27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2" y="4009279"/>
            <a:ext cx="1975822" cy="23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CV: Detection of ArUco Markers">
            <a:extLst>
              <a:ext uri="{FF2B5EF4-FFF2-40B4-BE49-F238E27FC236}">
                <a16:creationId xmlns:a16="http://schemas.microsoft.com/office/drawing/2014/main" id="{ADDB8EF9-A46F-15A9-462D-F9BA6F6F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47" y="1989328"/>
            <a:ext cx="2879343" cy="28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126" y="952283"/>
            <a:ext cx="3989782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Final Objectives: 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EENG 350 – Group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1178" y="2176907"/>
            <a:ext cx="3749040" cy="4306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ill Sans Nova Light" panose="020B0302020104020203" pitchFamily="34" charset="0"/>
                <a:cs typeface="Calibri"/>
              </a:rPr>
              <a:t>- Create moving robot using Raspberry PI and Arduino </a:t>
            </a: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- Simulating 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search and rescue robots using </a:t>
            </a:r>
            <a:r>
              <a:rPr lang="en-US" dirty="0" err="1">
                <a:latin typeface="Gill Sans Nova Light" panose="020B0302020104020203" pitchFamily="34" charset="0"/>
                <a:cs typeface="Calibri"/>
              </a:rPr>
              <a:t>arUco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 markers </a:t>
            </a: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- Robot searches unknown area using 6 markers </a:t>
            </a:r>
            <a:r>
              <a:rPr lang="en-US" dirty="0">
                <a:latin typeface="Gill Sans Nova Light" panose="020B0302020104020203" pitchFamily="34" charset="0"/>
                <a:cs typeface="Calibri"/>
              </a:rPr>
              <a:t>as a path</a:t>
            </a:r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129917" y="1334595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25" y="3107109"/>
            <a:ext cx="1791038" cy="2033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017DF-44A2-B6BA-3BF3-B3CBE4292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9" b="97830" l="2600" r="99000">
                        <a14:foregroundMark x1="47300" y1="44184" x2="47300" y2="44184"/>
                        <a14:foregroundMark x1="42400" y1="46094" x2="42400" y2="46094"/>
                        <a14:foregroundMark x1="41900" y1="45226" x2="40400" y2="42361"/>
                        <a14:foregroundMark x1="49100" y1="44097" x2="51900" y2="44271"/>
                        <a14:foregroundMark x1="57500" y1="44097" x2="62300" y2="43837"/>
                        <a14:foregroundMark x1="42400" y1="43837" x2="45500" y2="43924"/>
                        <a14:foregroundMark x1="56100" y1="44184" x2="56100" y2="44184"/>
                        <a14:foregroundMark x1="54200" y1="44097" x2="54200" y2="44097"/>
                        <a14:foregroundMark x1="67200" y1="44444" x2="67200" y2="44444"/>
                        <a14:foregroundMark x1="68200" y1="43924" x2="68200" y2="43924"/>
                        <a14:foregroundMark x1="68600" y1="40712" x2="68600" y2="40712"/>
                        <a14:foregroundMark x1="46900" y1="54427" x2="45100" y2="52170"/>
                        <a14:foregroundMark x1="77300" y1="27865" x2="84500" y2="23351"/>
                        <a14:foregroundMark x1="84500" y1="23351" x2="84500" y2="22917"/>
                        <a14:foregroundMark x1="95100" y1="27431" x2="95100" y2="32986"/>
                        <a14:foregroundMark x1="92100" y1="23524" x2="92100" y2="23524"/>
                        <a14:foregroundMark x1="89500" y1="23003" x2="88400" y2="34288"/>
                        <a14:foregroundMark x1="85100" y1="49913" x2="85100" y2="49913"/>
                        <a14:foregroundMark x1="99000" y1="49740" x2="99000" y2="49740"/>
                        <a14:foregroundMark x1="94000" y1="14149" x2="94100" y2="14149"/>
                        <a14:foregroundMark x1="95800" y1="14149" x2="95800" y2="14149"/>
                        <a14:foregroundMark x1="20800" y1="28819" x2="20800" y2="28819"/>
                        <a14:foregroundMark x1="19100" y1="15972" x2="19100" y2="15972"/>
                        <a14:foregroundMark x1="31200" y1="15972" x2="31200" y2="15972"/>
                        <a14:foregroundMark x1="27600" y1="5382" x2="27600" y2="5382"/>
                        <a14:foregroundMark x1="6100" y1="9115" x2="6100" y2="9115"/>
                        <a14:foregroundMark x1="6100" y1="9115" x2="6100" y2="9115"/>
                        <a14:foregroundMark x1="6500" y1="9375" x2="7500" y2="10677"/>
                        <a14:foregroundMark x1="14500" y1="10243" x2="17700" y2="10243"/>
                        <a14:foregroundMark x1="23300" y1="3299" x2="23600" y2="4427"/>
                        <a14:foregroundMark x1="29800" y1="61719" x2="29600" y2="63194"/>
                        <a14:foregroundMark x1="40000" y1="81510" x2="40200" y2="82986"/>
                        <a14:foregroundMark x1="18200" y1="83160" x2="18200" y2="84722"/>
                        <a14:foregroundMark x1="23200" y1="97830" x2="24373" y2="97385"/>
                        <a14:foregroundMark x1="5300" y1="57813" x2="5600" y2="59115"/>
                        <a14:foregroundMark x1="4100" y1="65885" x2="2600" y2="65625"/>
                        <a14:foregroundMark x1="81600" y1="29080" x2="81600" y2="38194"/>
                        <a14:foregroundMark x1="78900" y1="42274" x2="91400" y2="41927"/>
                        <a14:foregroundMark x1="94000" y1="44097" x2="76600" y2="45399"/>
                        <a14:foregroundMark x1="76600" y1="45399" x2="74800" y2="44878"/>
                        <a14:foregroundMark x1="73600" y1="29601" x2="74300" y2="17188"/>
                        <a14:foregroundMark x1="74300" y1="17188" x2="86300" y2="16840"/>
                        <a14:foregroundMark x1="86300" y1="16840" x2="95100" y2="18750"/>
                        <a14:foregroundMark x1="95100" y1="18750" x2="98400" y2="30729"/>
                        <a14:backgroundMark x1="27000" y1="96094" x2="25800" y2="98003"/>
                        <a14:backgroundMark x1="3600" y1="64323" x2="4700" y2="64236"/>
                        <a14:backgroundMark x1="16700" y1="7552" x2="16700" y2="7552"/>
                        <a14:backgroundMark x1="66200" y1="41406" x2="66500" y2="427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685" y="255181"/>
            <a:ext cx="1505337" cy="1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31643-B25B-32AD-D687-659C6B61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96" y="1823896"/>
            <a:ext cx="5912993" cy="32102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019" y="1189795"/>
            <a:ext cx="4433956" cy="953966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Example Course: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E1E2D5F-2CA6-550F-78C4-568380210F11}"/>
              </a:ext>
            </a:extLst>
          </p:cNvPr>
          <p:cNvSpPr txBox="1">
            <a:spLocks/>
          </p:cNvSpPr>
          <p:nvPr/>
        </p:nvSpPr>
        <p:spPr>
          <a:xfrm>
            <a:off x="129074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EENG 350: Group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36B3A-4C2B-ADC8-BCBB-88A9AD337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" b="96242" l="3300" r="99100">
                        <a14:foregroundMark x1="47200" y1="1417" x2="47200" y2="1417"/>
                        <a14:foregroundMark x1="47400" y1="801" x2="47400" y2="801"/>
                        <a14:foregroundMark x1="43582" y1="10750" x2="45944" y2="11959"/>
                        <a14:foregroundMark x1="27064" y1="9681" x2="26937" y2="12565"/>
                        <a14:foregroundMark x1="43600" y1="25632" x2="43600" y2="25632"/>
                        <a14:foregroundMark x1="53300" y1="32964" x2="53300" y2="32964"/>
                        <a14:foregroundMark x1="55100" y1="31608" x2="55100" y2="31608"/>
                        <a14:foregroundMark x1="60000" y1="29144" x2="60000" y2="29144"/>
                        <a14:foregroundMark x1="63300" y1="25693" x2="63300" y2="25693"/>
                        <a14:foregroundMark x1="65300" y1="23290" x2="65300" y2="23290"/>
                        <a14:foregroundMark x1="65400" y1="23290" x2="65100" y2="23783"/>
                        <a14:foregroundMark x1="65700" y1="21873" x2="66900" y2="20764"/>
                        <a14:foregroundMark x1="66000" y1="12508" x2="66000" y2="12508"/>
                        <a14:foregroundMark x1="60500" y1="6839" x2="60500" y2="6839"/>
                        <a14:foregroundMark x1="39500" y1="616" x2="39500" y2="616"/>
                        <a14:foregroundMark x1="28300" y1="2033" x2="28300" y2="2033"/>
                        <a14:foregroundMark x1="16600" y1="7702" x2="16600" y2="7702"/>
                        <a14:foregroundMark x1="14000" y1="9735" x2="14300" y2="9797"/>
                        <a14:foregroundMark x1="11100" y1="15896" x2="11100" y2="15896"/>
                        <a14:foregroundMark x1="11500" y1="18916" x2="11500" y2="18916"/>
                        <a14:foregroundMark x1="11500" y1="20333" x2="11800" y2="20518"/>
                        <a14:foregroundMark x1="12000" y1="22181" x2="12200" y2="22304"/>
                        <a14:foregroundMark x1="13100" y1="24584" x2="13100" y2="24584"/>
                        <a14:foregroundMark x1="19800" y1="30253" x2="19800" y2="30253"/>
                        <a14:foregroundMark x1="27000" y1="11460" x2="27000" y2="11460"/>
                        <a14:foregroundMark x1="27000" y1="11460" x2="27000" y2="12323"/>
                        <a14:foregroundMark x1="26900" y1="12323" x2="27000" y2="12446"/>
                        <a14:foregroundMark x1="27000" y1="12384" x2="27000" y2="12384"/>
                        <a14:foregroundMark x1="26900" y1="12569" x2="26900" y2="12569"/>
                        <a14:foregroundMark x1="26700" y1="12631" x2="26700" y2="12631"/>
                        <a14:foregroundMark x1="26800" y1="12138" x2="27000" y2="12693"/>
                        <a14:foregroundMark x1="28400" y1="12015" x2="26900" y2="12384"/>
                        <a14:foregroundMark x1="27000" y1="12384" x2="27000" y2="12693"/>
                        <a14:foregroundMark x1="27800" y1="12384" x2="26900" y2="12693"/>
                        <a14:foregroundMark x1="27600" y1="12446" x2="26400" y2="12508"/>
                        <a14:foregroundMark x1="33700" y1="60628" x2="33700" y2="60628"/>
                        <a14:foregroundMark x1="3300" y1="61306" x2="3300" y2="61306"/>
                        <a14:foregroundMark x1="26800" y1="93900" x2="26200" y2="94023"/>
                        <a14:foregroundMark x1="25200" y1="96303" x2="25200" y2="96303"/>
                        <a14:foregroundMark x1="61700" y1="95194" x2="62400" y2="95933"/>
                        <a14:foregroundMark x1="98400" y1="27110" x2="99100" y2="28219"/>
                        <a14:backgroundMark x1="33500" y1="17745" x2="33500" y2="17745"/>
                        <a14:backgroundMark x1="33900" y1="18669" x2="50500" y2="18977"/>
                        <a14:backgroundMark x1="49500" y1="12446" x2="45600" y2="13370"/>
                        <a14:backgroundMark x1="42500" y1="8996" x2="41200" y2="10844"/>
                        <a14:backgroundMark x1="24400" y1="8872" x2="27800" y2="8996"/>
                        <a14:backgroundMark x1="23100" y1="14726" x2="35000" y2="14972"/>
                        <a14:backgroundMark x1="26900" y1="13740" x2="26900" y2="13740"/>
                        <a14:backgroundMark x1="26900" y1="13740" x2="26500" y2="13185"/>
                        <a14:backgroundMark x1="27600" y1="14110" x2="26800" y2="13124"/>
                        <a14:backgroundMark x1="26600" y1="13247" x2="26600" y2="13247"/>
                        <a14:backgroundMark x1="33300" y1="26494" x2="38100" y2="27049"/>
                        <a14:backgroundMark x1="37400" y1="27295" x2="34700" y2="27234"/>
                        <a14:backgroundMark x1="35100" y1="26433" x2="34100" y2="26248"/>
                        <a14:backgroundMark x1="34100" y1="26124" x2="34100" y2="26124"/>
                        <a14:backgroundMark x1="34300" y1="26063" x2="34300" y2="26063"/>
                        <a14:backgroundMark x1="34400" y1="25940" x2="34400" y2="25940"/>
                        <a14:backgroundMark x1="33800" y1="25940" x2="33800" y2="25940"/>
                        <a14:backgroundMark x1="33800" y1="25940" x2="34300" y2="26124"/>
                        <a14:backgroundMark x1="34300" y1="26186" x2="34100" y2="25940"/>
                        <a14:backgroundMark x1="30800" y1="23229" x2="31100" y2="23598"/>
                        <a14:backgroundMark x1="32100" y1="23906" x2="31400" y2="23783"/>
                        <a14:backgroundMark x1="26900" y1="14418" x2="27000" y2="13062"/>
                        <a14:backgroundMark x1="26896" y1="13631" x2="26900" y2="13678"/>
                        <a14:backgroundMark x1="39100" y1="33518" x2="39100" y2="33518"/>
                        <a14:backgroundMark x1="47300" y1="33765" x2="47300" y2="33765"/>
                        <a14:backgroundMark x1="31400" y1="33765" x2="31400" y2="33765"/>
                        <a14:backgroundMark x1="32600" y1="31731" x2="32600" y2="31731"/>
                        <a14:backgroundMark x1="28500" y1="31978" x2="28500" y2="31978"/>
                        <a14:backgroundMark x1="29600" y1="30622" x2="29600" y2="30622"/>
                        <a14:backgroundMark x1="44100" y1="32101" x2="44100" y2="32101"/>
                        <a14:backgroundMark x1="32800" y1="39680" x2="47700" y2="40111"/>
                        <a14:backgroundMark x1="52500" y1="35675" x2="52500" y2="35675"/>
                        <a14:backgroundMark x1="37400" y1="47258" x2="43800" y2="56007"/>
                        <a14:backgroundMark x1="92300" y1="26987" x2="94100" y2="28219"/>
                        <a14:backgroundMark x1="91700" y1="26556" x2="91700" y2="26556"/>
                        <a14:backgroundMark x1="91500" y1="26741" x2="91500" y2="27418"/>
                        <a14:backgroundMark x1="92300" y1="27295" x2="91400" y2="268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2741" y="2280212"/>
            <a:ext cx="1747256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F6607-F3B2-E929-534E-3B89534C1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947" y="1709932"/>
            <a:ext cx="2489995" cy="2882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14189D-B85B-93CC-048C-35E987ADC6E3}"/>
              </a:ext>
            </a:extLst>
          </p:cNvPr>
          <p:cNvSpPr/>
          <p:nvPr/>
        </p:nvSpPr>
        <p:spPr>
          <a:xfrm>
            <a:off x="6203480" y="1597306"/>
            <a:ext cx="4815619" cy="298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78335-AD5F-A0B9-48CE-886CDC9A2983}"/>
              </a:ext>
            </a:extLst>
          </p:cNvPr>
          <p:cNvSpPr/>
          <p:nvPr/>
        </p:nvSpPr>
        <p:spPr>
          <a:xfrm>
            <a:off x="6096000" y="1706563"/>
            <a:ext cx="4853651" cy="2874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FF407-1DE2-8BBD-BCB5-661F9AFD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758" y="1575280"/>
            <a:ext cx="2560132" cy="31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2611D-CE81-CACE-F0C1-B5D9338EACDC}"/>
              </a:ext>
            </a:extLst>
          </p:cNvPr>
          <p:cNvSpPr/>
          <p:nvPr/>
        </p:nvSpPr>
        <p:spPr>
          <a:xfrm>
            <a:off x="8666331" y="1706563"/>
            <a:ext cx="2194560" cy="2874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CFCE8-5861-ED68-9BCB-4AD47C5DC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504" y="1417795"/>
            <a:ext cx="2199941" cy="34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Our Team: Lightning </a:t>
            </a:r>
            <a:r>
              <a:rPr lang="en-US" dirty="0" err="1">
                <a:latin typeface="Baskerville Old Face" panose="02020602080505020303" pitchFamily="18" charset="77"/>
                <a:cs typeface="Calibri Light"/>
              </a:rPr>
              <a:t>McSEED</a:t>
            </a:r>
            <a:endParaRPr lang="en-US" dirty="0"/>
          </a:p>
        </p:txBody>
      </p:sp>
      <p:pic>
        <p:nvPicPr>
          <p:cNvPr id="17" name="Picture Placeholder 16" descr="A person smiling at camera&#10;&#10;Description automatically generated">
            <a:extLst>
              <a:ext uri="{FF2B5EF4-FFF2-40B4-BE49-F238E27FC236}">
                <a16:creationId xmlns:a16="http://schemas.microsoft.com/office/drawing/2014/main" id="{6B058DE5-C194-B407-D88D-50A59447B5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712" b="16712"/>
          <a:stretch>
            <a:fillRect/>
          </a:stretch>
        </p:blipFill>
        <p:spPr>
          <a:xfrm>
            <a:off x="1409150" y="1787148"/>
            <a:ext cx="2057400" cy="205898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Bailey Oteri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pic>
        <p:nvPicPr>
          <p:cNvPr id="33" name="Picture Placeholder 32" descr="A person sitting on steps&#10;&#10;Description automatically generated">
            <a:extLst>
              <a:ext uri="{FF2B5EF4-FFF2-40B4-BE49-F238E27FC236}">
                <a16:creationId xmlns:a16="http://schemas.microsoft.com/office/drawing/2014/main" id="{8700DE44-B565-A898-28BA-902723F50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4316" t="22848" r="16287" b="30463"/>
          <a:stretch/>
        </p:blipFill>
        <p:spPr>
          <a:xfrm>
            <a:off x="3828269" y="1787147"/>
            <a:ext cx="2041781" cy="20589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Jordie​ Weber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5BDF-B6C9-7F7E-9206-96D6870B93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9" name="Picture Placeholder 8" descr="A person giving thumbs up&#10;&#10;Description automatically generated">
            <a:extLst>
              <a:ext uri="{FF2B5EF4-FFF2-40B4-BE49-F238E27FC236}">
                <a16:creationId xmlns:a16="http://schemas.microsoft.com/office/drawing/2014/main" id="{0AEFCF88-6318-F79B-3828-6FA8198B5A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4416" t="27078" r="17748" b="24599"/>
          <a:stretch/>
        </p:blipFill>
        <p:spPr>
          <a:xfrm>
            <a:off x="6203480" y="1797050"/>
            <a:ext cx="2167874" cy="205898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Trevor Wolf​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pic>
        <p:nvPicPr>
          <p:cNvPr id="23" name="Picture Placeholder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CA39BD4-8BCD-EAD0-009D-4C104DFED9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Daxton Garner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7E05E80-2314-DF6E-D660-2BA5B2E2F35B}"/>
              </a:ext>
            </a:extLst>
          </p:cNvPr>
          <p:cNvSpPr txBox="1">
            <a:spLocks/>
          </p:cNvSpPr>
          <p:nvPr/>
        </p:nvSpPr>
        <p:spPr>
          <a:xfrm>
            <a:off x="1663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EENG 350: Group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F1939-DFA7-4BB3-595C-76A9E31B5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645" y="3946525"/>
            <a:ext cx="1532355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826785-3A16-D9F5-9EDD-93457324B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r="13946"/>
          <a:stretch/>
        </p:blipFill>
        <p:spPr>
          <a:xfrm rot="16200000">
            <a:off x="4090738" y="2043438"/>
            <a:ext cx="4010524" cy="561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Our Robot!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05C2056-CA8C-5BD0-9A93-14AB499D5F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EENG 350: Group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F205F-B5EF-7E55-810D-6AC41F28A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" b="98189" l="1300" r="98400">
                        <a14:foregroundMark x1="7600" y1="60655" x2="7600" y2="60655"/>
                        <a14:foregroundMark x1="7400" y1="58983" x2="7400" y2="58983"/>
                        <a14:foregroundMark x1="7200" y1="57939" x2="6800" y2="54526"/>
                        <a14:foregroundMark x1="8000" y1="52437" x2="8900" y2="50905"/>
                        <a14:foregroundMark x1="10900" y1="47493" x2="10900" y2="47493"/>
                        <a14:foregroundMark x1="11900" y1="46309" x2="11900" y2="46309"/>
                        <a14:foregroundMark x1="13400" y1="44150" x2="13400" y2="44150"/>
                        <a14:foregroundMark x1="15000" y1="43106" x2="15000" y2="43106"/>
                        <a14:foregroundMark x1="16200" y1="42967" x2="16200" y2="42967"/>
                        <a14:foregroundMark x1="16400" y1="44359" x2="15500" y2="45752"/>
                        <a14:foregroundMark x1="15200" y1="47145" x2="15100" y2="48329"/>
                        <a14:foregroundMark x1="14800" y1="50139" x2="14600" y2="52089"/>
                        <a14:foregroundMark x1="14300" y1="53482" x2="14200" y2="54596"/>
                        <a14:foregroundMark x1="13700" y1="56755" x2="13600" y2="57939"/>
                        <a14:foregroundMark x1="13300" y1="62187" x2="13900" y2="63231"/>
                        <a14:foregroundMark x1="9400" y1="62187" x2="9300" y2="62744"/>
                        <a14:foregroundMark x1="1400" y1="63092" x2="3200" y2="63440"/>
                        <a14:foregroundMark x1="23800" y1="10794" x2="23800" y2="10794"/>
                        <a14:foregroundMark x1="39500" y1="10655" x2="39500" y2="10655"/>
                        <a14:foregroundMark x1="35100" y1="25418" x2="35100" y2="25418"/>
                        <a14:foregroundMark x1="20500" y1="3691" x2="20500" y2="3691"/>
                        <a14:foregroundMark x1="34900" y1="696" x2="34900" y2="696"/>
                        <a14:foregroundMark x1="90800" y1="7173" x2="90800" y2="7173"/>
                        <a14:foregroundMark x1="98400" y1="6964" x2="98400" y2="6964"/>
                        <a14:foregroundMark x1="80200" y1="28969" x2="80200" y2="28969"/>
                        <a14:foregroundMark x1="85300" y1="26253" x2="85300" y2="26253"/>
                        <a14:foregroundMark x1="25200" y1="45752" x2="25200" y2="45752"/>
                        <a14:foregroundMark x1="23400" y1="86003" x2="23400" y2="86003"/>
                        <a14:foregroundMark x1="52900" y1="86560" x2="52900" y2="86560"/>
                        <a14:foregroundMark x1="56100" y1="93733" x2="56100" y2="93733"/>
                        <a14:foregroundMark x1="32200" y1="92967" x2="32200" y2="92967"/>
                        <a14:foregroundMark x1="22700" y1="93315" x2="22700" y2="93315"/>
                        <a14:foregroundMark x1="22200" y1="96797" x2="22200" y2="98189"/>
                        <a14:backgroundMark x1="22000" y1="17618" x2="45900" y2="17897"/>
                        <a14:backgroundMark x1="34400" y1="33008" x2="36000" y2="35515"/>
                        <a14:backgroundMark x1="40400" y1="33357" x2="40600" y2="33496"/>
                        <a14:backgroundMark x1="40600" y1="33496" x2="41800" y2="34749"/>
                        <a14:backgroundMark x1="25000" y1="34471" x2="26200" y2="34192"/>
                        <a14:backgroundMark x1="21400" y1="41643" x2="19900" y2="46379"/>
                        <a14:backgroundMark x1="32800" y1="48468" x2="34400" y2="55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781" y="2790825"/>
            <a:ext cx="23878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DCADCD-DD5F-63B9-0FB1-0BB6A6BDDA69}"/>
              </a:ext>
            </a:extLst>
          </p:cNvPr>
          <p:cNvSpPr/>
          <p:nvPr/>
        </p:nvSpPr>
        <p:spPr>
          <a:xfrm>
            <a:off x="91250" y="1827925"/>
            <a:ext cx="5749834" cy="405036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9AB5A4-B323-DC31-B46D-D39BEED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927" y="246888"/>
            <a:ext cx="4822993" cy="132588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tx1"/>
                </a:solidFill>
              </a:rPr>
              <a:t>Hardware design–</a:t>
            </a:r>
            <a:endParaRPr lang="en-US" dirty="0"/>
          </a:p>
        </p:txBody>
      </p:sp>
      <p:pic>
        <p:nvPicPr>
          <p:cNvPr id="6" name="Picture 5" descr="A robot with wires and wires&#10;&#10;Description automatically generated">
            <a:extLst>
              <a:ext uri="{FF2B5EF4-FFF2-40B4-BE49-F238E27FC236}">
                <a16:creationId xmlns:a16="http://schemas.microsoft.com/office/drawing/2014/main" id="{244F066B-9183-0B8E-D226-859D67915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3" r="17933" b="9624"/>
          <a:stretch/>
        </p:blipFill>
        <p:spPr>
          <a:xfrm rot="16200000">
            <a:off x="1273638" y="1381503"/>
            <a:ext cx="3155695" cy="55204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3E881-A94E-FED6-B30E-43BCB3FC283C}"/>
              </a:ext>
            </a:extLst>
          </p:cNvPr>
          <p:cNvCxnSpPr>
            <a:cxnSpLocks/>
          </p:cNvCxnSpPr>
          <p:nvPr/>
        </p:nvCxnSpPr>
        <p:spPr>
          <a:xfrm flipH="1">
            <a:off x="589605" y="2563890"/>
            <a:ext cx="470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33AB67-0CC2-FA20-065F-AD1D7B145CD3}"/>
              </a:ext>
            </a:extLst>
          </p:cNvPr>
          <p:cNvSpPr/>
          <p:nvPr/>
        </p:nvSpPr>
        <p:spPr>
          <a:xfrm>
            <a:off x="2438761" y="2194557"/>
            <a:ext cx="100455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68.5 cm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E8EE9D6-1ED7-5040-13F6-AA9BBCB9B5AD}"/>
              </a:ext>
            </a:extLst>
          </p:cNvPr>
          <p:cNvSpPr txBox="1">
            <a:spLocks/>
          </p:cNvSpPr>
          <p:nvPr/>
        </p:nvSpPr>
        <p:spPr>
          <a:xfrm>
            <a:off x="91251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EENG 350: Group 4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CF2E8BF-6133-4C54-D055-16F819BC9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41630" y="1412762"/>
            <a:ext cx="4720357" cy="43068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Demo 1: wider is better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Final Demo: redesigned robot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E6043F-0AFF-F95A-DF66-AAE9104C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84" y="3211034"/>
            <a:ext cx="2474804" cy="34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3457</TotalTime>
  <Words>397</Words>
  <Application>Microsoft Office PowerPoint</Application>
  <PresentationFormat>Widescreen</PresentationFormat>
  <Paragraphs>121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Baskerville</vt:lpstr>
      <vt:lpstr>Baskerville Old Face</vt:lpstr>
      <vt:lpstr>Calibri</vt:lpstr>
      <vt:lpstr>Cambria Math</vt:lpstr>
      <vt:lpstr>Gill Sans Light</vt:lpstr>
      <vt:lpstr>Gill Sans Nova</vt:lpstr>
      <vt:lpstr>Gill Sans Nova Light</vt:lpstr>
      <vt:lpstr>Wingdings</vt:lpstr>
      <vt:lpstr>Office Theme</vt:lpstr>
      <vt:lpstr>Demo 1 Presentation</vt:lpstr>
      <vt:lpstr>Final Objectives: </vt:lpstr>
      <vt:lpstr>PowerPoint Presentation</vt:lpstr>
      <vt:lpstr>Our Team: Lightning McSEED</vt:lpstr>
      <vt:lpstr>Our Team: Lightning McSEED</vt:lpstr>
      <vt:lpstr>Our Team: Lightning McSEED</vt:lpstr>
      <vt:lpstr>Our Team: Lightning McSEED</vt:lpstr>
      <vt:lpstr>Our Robot!</vt:lpstr>
      <vt:lpstr>Hardware design–</vt:lpstr>
      <vt:lpstr>Detection of ArUco markers</vt:lpstr>
      <vt:lpstr>How Arduino controls robot</vt:lpstr>
      <vt:lpstr>Project Timeline </vt:lpstr>
      <vt:lpstr>Thank you for watching!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Bailey Oteri (Student)</dc:creator>
  <cp:lastModifiedBy>Bailey Oteri (Student)</cp:lastModifiedBy>
  <cp:revision>13</cp:revision>
  <dcterms:created xsi:type="dcterms:W3CDTF">2023-10-09T19:42:32Z</dcterms:created>
  <dcterms:modified xsi:type="dcterms:W3CDTF">2023-10-20T18:04:58Z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